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8" r:id="rId2"/>
    <p:sldId id="332" r:id="rId3"/>
    <p:sldId id="299" r:id="rId4"/>
    <p:sldId id="301" r:id="rId5"/>
    <p:sldId id="302" r:id="rId6"/>
    <p:sldId id="303" r:id="rId7"/>
    <p:sldId id="304" r:id="rId8"/>
    <p:sldId id="305" r:id="rId9"/>
    <p:sldId id="306" r:id="rId10"/>
    <p:sldId id="307" r:id="rId11"/>
    <p:sldId id="308" r:id="rId12"/>
    <p:sldId id="309" r:id="rId13"/>
    <p:sldId id="310" r:id="rId14"/>
    <p:sldId id="311" r:id="rId15"/>
    <p:sldId id="312" r:id="rId16"/>
    <p:sldId id="313" r:id="rId17"/>
    <p:sldId id="314" r:id="rId18"/>
    <p:sldId id="315" r:id="rId19"/>
    <p:sldId id="316" r:id="rId20"/>
    <p:sldId id="317" r:id="rId21"/>
    <p:sldId id="318" r:id="rId22"/>
    <p:sldId id="319" r:id="rId23"/>
    <p:sldId id="320" r:id="rId24"/>
    <p:sldId id="321" r:id="rId25"/>
    <p:sldId id="33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71" d="100"/>
          <a:sy n="71" d="100"/>
        </p:scale>
        <p:origin x="6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F400E-B237-4BE7-983E-4CC59E71346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7DFE2D9-3A32-402C-95BB-C2FA717658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E67CE3F2-248B-447C-B6E4-6E0C2CCF586A}"/>
              </a:ext>
            </a:extLst>
          </p:cNvPr>
          <p:cNvSpPr>
            <a:spLocks noGrp="1"/>
          </p:cNvSpPr>
          <p:nvPr>
            <p:ph type="dt" sz="half" idx="10"/>
          </p:nvPr>
        </p:nvSpPr>
        <p:spPr/>
        <p:txBody>
          <a:bodyPr/>
          <a:lstStyle/>
          <a:p>
            <a:fld id="{4770ECE5-6CDC-498F-B999-E98DC9315BE0}" type="datetimeFigureOut">
              <a:rPr lang="en-IN" smtClean="0"/>
              <a:t>26-09-2022</a:t>
            </a:fld>
            <a:endParaRPr lang="en-IN"/>
          </a:p>
        </p:txBody>
      </p:sp>
      <p:sp>
        <p:nvSpPr>
          <p:cNvPr id="5" name="Footer Placeholder 4">
            <a:extLst>
              <a:ext uri="{FF2B5EF4-FFF2-40B4-BE49-F238E27FC236}">
                <a16:creationId xmlns:a16="http://schemas.microsoft.com/office/drawing/2014/main" id="{AD9A1C34-584E-4712-A674-3B3DEC0EEE6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C2D0A2C-7DFC-477C-A143-61BA7E0EA06C}"/>
              </a:ext>
            </a:extLst>
          </p:cNvPr>
          <p:cNvSpPr>
            <a:spLocks noGrp="1"/>
          </p:cNvSpPr>
          <p:nvPr>
            <p:ph type="sldNum" sz="quarter" idx="12"/>
          </p:nvPr>
        </p:nvSpPr>
        <p:spPr/>
        <p:txBody>
          <a:bodyPr/>
          <a:lstStyle/>
          <a:p>
            <a:fld id="{9A443AD1-C6CE-45E2-B548-3C053792A904}" type="slidenum">
              <a:rPr lang="en-IN" smtClean="0"/>
              <a:t>‹#›</a:t>
            </a:fld>
            <a:endParaRPr lang="en-IN"/>
          </a:p>
        </p:txBody>
      </p:sp>
    </p:spTree>
    <p:extLst>
      <p:ext uri="{BB962C8B-B14F-4D97-AF65-F5344CB8AC3E}">
        <p14:creationId xmlns:p14="http://schemas.microsoft.com/office/powerpoint/2010/main" val="3204894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F0615-B780-4388-B873-023EBA1AE8D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31ABCEB-2AC0-47A8-803D-10AC338192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3434B81-C0AF-43B3-89A9-AC95B5EB4575}"/>
              </a:ext>
            </a:extLst>
          </p:cNvPr>
          <p:cNvSpPr>
            <a:spLocks noGrp="1"/>
          </p:cNvSpPr>
          <p:nvPr>
            <p:ph type="dt" sz="half" idx="10"/>
          </p:nvPr>
        </p:nvSpPr>
        <p:spPr/>
        <p:txBody>
          <a:bodyPr/>
          <a:lstStyle/>
          <a:p>
            <a:fld id="{4770ECE5-6CDC-498F-B999-E98DC9315BE0}" type="datetimeFigureOut">
              <a:rPr lang="en-IN" smtClean="0"/>
              <a:t>26-09-2022</a:t>
            </a:fld>
            <a:endParaRPr lang="en-IN"/>
          </a:p>
        </p:txBody>
      </p:sp>
      <p:sp>
        <p:nvSpPr>
          <p:cNvPr id="5" name="Footer Placeholder 4">
            <a:extLst>
              <a:ext uri="{FF2B5EF4-FFF2-40B4-BE49-F238E27FC236}">
                <a16:creationId xmlns:a16="http://schemas.microsoft.com/office/drawing/2014/main" id="{DE467ADE-5B34-4D61-8036-5BE1218B177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6E38776-BAC5-4F3F-A851-2E72AEA8EB30}"/>
              </a:ext>
            </a:extLst>
          </p:cNvPr>
          <p:cNvSpPr>
            <a:spLocks noGrp="1"/>
          </p:cNvSpPr>
          <p:nvPr>
            <p:ph type="sldNum" sz="quarter" idx="12"/>
          </p:nvPr>
        </p:nvSpPr>
        <p:spPr/>
        <p:txBody>
          <a:bodyPr/>
          <a:lstStyle/>
          <a:p>
            <a:fld id="{9A443AD1-C6CE-45E2-B548-3C053792A904}" type="slidenum">
              <a:rPr lang="en-IN" smtClean="0"/>
              <a:t>‹#›</a:t>
            </a:fld>
            <a:endParaRPr lang="en-IN"/>
          </a:p>
        </p:txBody>
      </p:sp>
    </p:spTree>
    <p:extLst>
      <p:ext uri="{BB962C8B-B14F-4D97-AF65-F5344CB8AC3E}">
        <p14:creationId xmlns:p14="http://schemas.microsoft.com/office/powerpoint/2010/main" val="1701454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C086EE-D2AD-4891-AA7B-2C3A4BE3341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06803A4-21E0-4314-83F8-C3557C5F3E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E9FFD23-B0D5-418A-91AD-8AE3EA8E30E2}"/>
              </a:ext>
            </a:extLst>
          </p:cNvPr>
          <p:cNvSpPr>
            <a:spLocks noGrp="1"/>
          </p:cNvSpPr>
          <p:nvPr>
            <p:ph type="dt" sz="half" idx="10"/>
          </p:nvPr>
        </p:nvSpPr>
        <p:spPr/>
        <p:txBody>
          <a:bodyPr/>
          <a:lstStyle/>
          <a:p>
            <a:fld id="{4770ECE5-6CDC-498F-B999-E98DC9315BE0}" type="datetimeFigureOut">
              <a:rPr lang="en-IN" smtClean="0"/>
              <a:t>26-09-2022</a:t>
            </a:fld>
            <a:endParaRPr lang="en-IN"/>
          </a:p>
        </p:txBody>
      </p:sp>
      <p:sp>
        <p:nvSpPr>
          <p:cNvPr id="5" name="Footer Placeholder 4">
            <a:extLst>
              <a:ext uri="{FF2B5EF4-FFF2-40B4-BE49-F238E27FC236}">
                <a16:creationId xmlns:a16="http://schemas.microsoft.com/office/drawing/2014/main" id="{9058D6F6-8DB2-4638-B450-5F3E04D67F5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61C8A8E-8BC1-4D7D-B365-A43F34DE467A}"/>
              </a:ext>
            </a:extLst>
          </p:cNvPr>
          <p:cNvSpPr>
            <a:spLocks noGrp="1"/>
          </p:cNvSpPr>
          <p:nvPr>
            <p:ph type="sldNum" sz="quarter" idx="12"/>
          </p:nvPr>
        </p:nvSpPr>
        <p:spPr/>
        <p:txBody>
          <a:bodyPr/>
          <a:lstStyle/>
          <a:p>
            <a:fld id="{9A443AD1-C6CE-45E2-B548-3C053792A904}" type="slidenum">
              <a:rPr lang="en-IN" smtClean="0"/>
              <a:t>‹#›</a:t>
            </a:fld>
            <a:endParaRPr lang="en-IN"/>
          </a:p>
        </p:txBody>
      </p:sp>
    </p:spTree>
    <p:extLst>
      <p:ext uri="{BB962C8B-B14F-4D97-AF65-F5344CB8AC3E}">
        <p14:creationId xmlns:p14="http://schemas.microsoft.com/office/powerpoint/2010/main" val="1668946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65BF5-8A49-4597-B337-496826EC131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5C929FA-0F7C-4B33-B4CC-81EA5A1C87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F439130-E355-4EA1-B043-269A737C08F2}"/>
              </a:ext>
            </a:extLst>
          </p:cNvPr>
          <p:cNvSpPr>
            <a:spLocks noGrp="1"/>
          </p:cNvSpPr>
          <p:nvPr>
            <p:ph type="dt" sz="half" idx="10"/>
          </p:nvPr>
        </p:nvSpPr>
        <p:spPr/>
        <p:txBody>
          <a:bodyPr/>
          <a:lstStyle/>
          <a:p>
            <a:fld id="{4770ECE5-6CDC-498F-B999-E98DC9315BE0}" type="datetimeFigureOut">
              <a:rPr lang="en-IN" smtClean="0"/>
              <a:t>26-09-2022</a:t>
            </a:fld>
            <a:endParaRPr lang="en-IN"/>
          </a:p>
        </p:txBody>
      </p:sp>
      <p:sp>
        <p:nvSpPr>
          <p:cNvPr id="5" name="Footer Placeholder 4">
            <a:extLst>
              <a:ext uri="{FF2B5EF4-FFF2-40B4-BE49-F238E27FC236}">
                <a16:creationId xmlns:a16="http://schemas.microsoft.com/office/drawing/2014/main" id="{E1D1D32C-CD33-48A1-A656-1D580151942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F6ACDE3-AE67-4B5B-8E9D-DBBE78E19DE2}"/>
              </a:ext>
            </a:extLst>
          </p:cNvPr>
          <p:cNvSpPr>
            <a:spLocks noGrp="1"/>
          </p:cNvSpPr>
          <p:nvPr>
            <p:ph type="sldNum" sz="quarter" idx="12"/>
          </p:nvPr>
        </p:nvSpPr>
        <p:spPr/>
        <p:txBody>
          <a:bodyPr/>
          <a:lstStyle/>
          <a:p>
            <a:fld id="{9A443AD1-C6CE-45E2-B548-3C053792A904}" type="slidenum">
              <a:rPr lang="en-IN" smtClean="0"/>
              <a:t>‹#›</a:t>
            </a:fld>
            <a:endParaRPr lang="en-IN"/>
          </a:p>
        </p:txBody>
      </p:sp>
    </p:spTree>
    <p:extLst>
      <p:ext uri="{BB962C8B-B14F-4D97-AF65-F5344CB8AC3E}">
        <p14:creationId xmlns:p14="http://schemas.microsoft.com/office/powerpoint/2010/main" val="1514293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5AB14-7694-4BBB-B57F-93BADED447F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0A96D2D5-CB41-4876-8226-61ECA02A32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FA2E1F1-612A-4A0A-9B3A-5C645806C171}"/>
              </a:ext>
            </a:extLst>
          </p:cNvPr>
          <p:cNvSpPr>
            <a:spLocks noGrp="1"/>
          </p:cNvSpPr>
          <p:nvPr>
            <p:ph type="dt" sz="half" idx="10"/>
          </p:nvPr>
        </p:nvSpPr>
        <p:spPr/>
        <p:txBody>
          <a:bodyPr/>
          <a:lstStyle/>
          <a:p>
            <a:fld id="{4770ECE5-6CDC-498F-B999-E98DC9315BE0}" type="datetimeFigureOut">
              <a:rPr lang="en-IN" smtClean="0"/>
              <a:t>26-09-2022</a:t>
            </a:fld>
            <a:endParaRPr lang="en-IN"/>
          </a:p>
        </p:txBody>
      </p:sp>
      <p:sp>
        <p:nvSpPr>
          <p:cNvPr id="5" name="Footer Placeholder 4">
            <a:extLst>
              <a:ext uri="{FF2B5EF4-FFF2-40B4-BE49-F238E27FC236}">
                <a16:creationId xmlns:a16="http://schemas.microsoft.com/office/drawing/2014/main" id="{10F60595-4F7C-451A-AD2D-773FEEB0994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70DA8FD-7965-4E2E-92BF-57C9CAC15C47}"/>
              </a:ext>
            </a:extLst>
          </p:cNvPr>
          <p:cNvSpPr>
            <a:spLocks noGrp="1"/>
          </p:cNvSpPr>
          <p:nvPr>
            <p:ph type="sldNum" sz="quarter" idx="12"/>
          </p:nvPr>
        </p:nvSpPr>
        <p:spPr/>
        <p:txBody>
          <a:bodyPr/>
          <a:lstStyle/>
          <a:p>
            <a:fld id="{9A443AD1-C6CE-45E2-B548-3C053792A904}" type="slidenum">
              <a:rPr lang="en-IN" smtClean="0"/>
              <a:t>‹#›</a:t>
            </a:fld>
            <a:endParaRPr lang="en-IN"/>
          </a:p>
        </p:txBody>
      </p:sp>
    </p:spTree>
    <p:extLst>
      <p:ext uri="{BB962C8B-B14F-4D97-AF65-F5344CB8AC3E}">
        <p14:creationId xmlns:p14="http://schemas.microsoft.com/office/powerpoint/2010/main" val="1802421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6F3B8-30E1-436B-ACE0-C2F6B930434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3AC1175-9117-4F2F-81B8-7E61FE3452B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F6C98FBB-BB51-4001-843D-DC8574FC4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4E78E722-5FC6-456B-AE41-8F17D95EBB99}"/>
              </a:ext>
            </a:extLst>
          </p:cNvPr>
          <p:cNvSpPr>
            <a:spLocks noGrp="1"/>
          </p:cNvSpPr>
          <p:nvPr>
            <p:ph type="dt" sz="half" idx="10"/>
          </p:nvPr>
        </p:nvSpPr>
        <p:spPr/>
        <p:txBody>
          <a:bodyPr/>
          <a:lstStyle/>
          <a:p>
            <a:fld id="{4770ECE5-6CDC-498F-B999-E98DC9315BE0}" type="datetimeFigureOut">
              <a:rPr lang="en-IN" smtClean="0"/>
              <a:t>26-09-2022</a:t>
            </a:fld>
            <a:endParaRPr lang="en-IN"/>
          </a:p>
        </p:txBody>
      </p:sp>
      <p:sp>
        <p:nvSpPr>
          <p:cNvPr id="6" name="Footer Placeholder 5">
            <a:extLst>
              <a:ext uri="{FF2B5EF4-FFF2-40B4-BE49-F238E27FC236}">
                <a16:creationId xmlns:a16="http://schemas.microsoft.com/office/drawing/2014/main" id="{1670FC17-7984-46D8-8EF2-FF1E271F3FF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FAD702B-7576-47F5-985B-02B05D378C64}"/>
              </a:ext>
            </a:extLst>
          </p:cNvPr>
          <p:cNvSpPr>
            <a:spLocks noGrp="1"/>
          </p:cNvSpPr>
          <p:nvPr>
            <p:ph type="sldNum" sz="quarter" idx="12"/>
          </p:nvPr>
        </p:nvSpPr>
        <p:spPr/>
        <p:txBody>
          <a:bodyPr/>
          <a:lstStyle/>
          <a:p>
            <a:fld id="{9A443AD1-C6CE-45E2-B548-3C053792A904}" type="slidenum">
              <a:rPr lang="en-IN" smtClean="0"/>
              <a:t>‹#›</a:t>
            </a:fld>
            <a:endParaRPr lang="en-IN"/>
          </a:p>
        </p:txBody>
      </p:sp>
    </p:spTree>
    <p:extLst>
      <p:ext uri="{BB962C8B-B14F-4D97-AF65-F5344CB8AC3E}">
        <p14:creationId xmlns:p14="http://schemas.microsoft.com/office/powerpoint/2010/main" val="3162209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8A852-4A90-45C5-84C0-04A6D1FFD3C2}"/>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EECB44D-8083-45C9-B7CE-F84A72B7B0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F2B6A97-8E20-4B7E-96F0-75E3FD4CAD9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36D02091-7F1D-43B7-B5DA-28765DBE50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349B38-E489-4FE3-9ACD-840D1D019D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556C9CA-38CC-411C-BA31-7B557B943457}"/>
              </a:ext>
            </a:extLst>
          </p:cNvPr>
          <p:cNvSpPr>
            <a:spLocks noGrp="1"/>
          </p:cNvSpPr>
          <p:nvPr>
            <p:ph type="dt" sz="half" idx="10"/>
          </p:nvPr>
        </p:nvSpPr>
        <p:spPr/>
        <p:txBody>
          <a:bodyPr/>
          <a:lstStyle/>
          <a:p>
            <a:fld id="{4770ECE5-6CDC-498F-B999-E98DC9315BE0}" type="datetimeFigureOut">
              <a:rPr lang="en-IN" smtClean="0"/>
              <a:t>26-09-2022</a:t>
            </a:fld>
            <a:endParaRPr lang="en-IN"/>
          </a:p>
        </p:txBody>
      </p:sp>
      <p:sp>
        <p:nvSpPr>
          <p:cNvPr id="8" name="Footer Placeholder 7">
            <a:extLst>
              <a:ext uri="{FF2B5EF4-FFF2-40B4-BE49-F238E27FC236}">
                <a16:creationId xmlns:a16="http://schemas.microsoft.com/office/drawing/2014/main" id="{E082BAF8-63B1-4B87-9C0F-A5A3F1656CE0}"/>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C3C2AD6-F590-43FB-917F-90B4887AA965}"/>
              </a:ext>
            </a:extLst>
          </p:cNvPr>
          <p:cNvSpPr>
            <a:spLocks noGrp="1"/>
          </p:cNvSpPr>
          <p:nvPr>
            <p:ph type="sldNum" sz="quarter" idx="12"/>
          </p:nvPr>
        </p:nvSpPr>
        <p:spPr/>
        <p:txBody>
          <a:bodyPr/>
          <a:lstStyle/>
          <a:p>
            <a:fld id="{9A443AD1-C6CE-45E2-B548-3C053792A904}" type="slidenum">
              <a:rPr lang="en-IN" smtClean="0"/>
              <a:t>‹#›</a:t>
            </a:fld>
            <a:endParaRPr lang="en-IN"/>
          </a:p>
        </p:txBody>
      </p:sp>
    </p:spTree>
    <p:extLst>
      <p:ext uri="{BB962C8B-B14F-4D97-AF65-F5344CB8AC3E}">
        <p14:creationId xmlns:p14="http://schemas.microsoft.com/office/powerpoint/2010/main" val="3898226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B2DDD-A6BB-4FE6-AF09-CA8D1621BBF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2D4A5C6-E3A4-453C-8BB5-A5216265481F}"/>
              </a:ext>
            </a:extLst>
          </p:cNvPr>
          <p:cNvSpPr>
            <a:spLocks noGrp="1"/>
          </p:cNvSpPr>
          <p:nvPr>
            <p:ph type="dt" sz="half" idx="10"/>
          </p:nvPr>
        </p:nvSpPr>
        <p:spPr/>
        <p:txBody>
          <a:bodyPr/>
          <a:lstStyle/>
          <a:p>
            <a:fld id="{4770ECE5-6CDC-498F-B999-E98DC9315BE0}" type="datetimeFigureOut">
              <a:rPr lang="en-IN" smtClean="0"/>
              <a:t>26-09-2022</a:t>
            </a:fld>
            <a:endParaRPr lang="en-IN"/>
          </a:p>
        </p:txBody>
      </p:sp>
      <p:sp>
        <p:nvSpPr>
          <p:cNvPr id="4" name="Footer Placeholder 3">
            <a:extLst>
              <a:ext uri="{FF2B5EF4-FFF2-40B4-BE49-F238E27FC236}">
                <a16:creationId xmlns:a16="http://schemas.microsoft.com/office/drawing/2014/main" id="{D6E24CAB-ED15-4A9D-B5D4-24B8694F8F4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845B961B-C6A2-4A9D-9CC7-FA93F36B37E5}"/>
              </a:ext>
            </a:extLst>
          </p:cNvPr>
          <p:cNvSpPr>
            <a:spLocks noGrp="1"/>
          </p:cNvSpPr>
          <p:nvPr>
            <p:ph type="sldNum" sz="quarter" idx="12"/>
          </p:nvPr>
        </p:nvSpPr>
        <p:spPr/>
        <p:txBody>
          <a:bodyPr/>
          <a:lstStyle/>
          <a:p>
            <a:fld id="{9A443AD1-C6CE-45E2-B548-3C053792A904}" type="slidenum">
              <a:rPr lang="en-IN" smtClean="0"/>
              <a:t>‹#›</a:t>
            </a:fld>
            <a:endParaRPr lang="en-IN"/>
          </a:p>
        </p:txBody>
      </p:sp>
    </p:spTree>
    <p:extLst>
      <p:ext uri="{BB962C8B-B14F-4D97-AF65-F5344CB8AC3E}">
        <p14:creationId xmlns:p14="http://schemas.microsoft.com/office/powerpoint/2010/main" val="3777679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087232-A0CA-4FAE-9062-08F46A1819B1}"/>
              </a:ext>
            </a:extLst>
          </p:cNvPr>
          <p:cNvSpPr>
            <a:spLocks noGrp="1"/>
          </p:cNvSpPr>
          <p:nvPr>
            <p:ph type="dt" sz="half" idx="10"/>
          </p:nvPr>
        </p:nvSpPr>
        <p:spPr/>
        <p:txBody>
          <a:bodyPr/>
          <a:lstStyle/>
          <a:p>
            <a:fld id="{4770ECE5-6CDC-498F-B999-E98DC9315BE0}" type="datetimeFigureOut">
              <a:rPr lang="en-IN" smtClean="0"/>
              <a:t>26-09-2022</a:t>
            </a:fld>
            <a:endParaRPr lang="en-IN"/>
          </a:p>
        </p:txBody>
      </p:sp>
      <p:sp>
        <p:nvSpPr>
          <p:cNvPr id="3" name="Footer Placeholder 2">
            <a:extLst>
              <a:ext uri="{FF2B5EF4-FFF2-40B4-BE49-F238E27FC236}">
                <a16:creationId xmlns:a16="http://schemas.microsoft.com/office/drawing/2014/main" id="{68FFDDCF-16F9-401B-94F2-DA7E43895C6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1D6DEA0F-B9EC-407D-9DE2-2071A294C7FE}"/>
              </a:ext>
            </a:extLst>
          </p:cNvPr>
          <p:cNvSpPr>
            <a:spLocks noGrp="1"/>
          </p:cNvSpPr>
          <p:nvPr>
            <p:ph type="sldNum" sz="quarter" idx="12"/>
          </p:nvPr>
        </p:nvSpPr>
        <p:spPr/>
        <p:txBody>
          <a:bodyPr/>
          <a:lstStyle/>
          <a:p>
            <a:fld id="{9A443AD1-C6CE-45E2-B548-3C053792A904}" type="slidenum">
              <a:rPr lang="en-IN" smtClean="0"/>
              <a:t>‹#›</a:t>
            </a:fld>
            <a:endParaRPr lang="en-IN"/>
          </a:p>
        </p:txBody>
      </p:sp>
    </p:spTree>
    <p:extLst>
      <p:ext uri="{BB962C8B-B14F-4D97-AF65-F5344CB8AC3E}">
        <p14:creationId xmlns:p14="http://schemas.microsoft.com/office/powerpoint/2010/main" val="4155627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4D1BE-3B25-4ADD-825F-73DC43A2F1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F2C21189-6E57-4DCC-B739-5377185042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18C1F533-7EB7-4F7B-B93E-F05B5B2CF1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0BBF62-1039-494F-912B-A86AF95CD3FE}"/>
              </a:ext>
            </a:extLst>
          </p:cNvPr>
          <p:cNvSpPr>
            <a:spLocks noGrp="1"/>
          </p:cNvSpPr>
          <p:nvPr>
            <p:ph type="dt" sz="half" idx="10"/>
          </p:nvPr>
        </p:nvSpPr>
        <p:spPr/>
        <p:txBody>
          <a:bodyPr/>
          <a:lstStyle/>
          <a:p>
            <a:fld id="{4770ECE5-6CDC-498F-B999-E98DC9315BE0}" type="datetimeFigureOut">
              <a:rPr lang="en-IN" smtClean="0"/>
              <a:t>26-09-2022</a:t>
            </a:fld>
            <a:endParaRPr lang="en-IN"/>
          </a:p>
        </p:txBody>
      </p:sp>
      <p:sp>
        <p:nvSpPr>
          <p:cNvPr id="6" name="Footer Placeholder 5">
            <a:extLst>
              <a:ext uri="{FF2B5EF4-FFF2-40B4-BE49-F238E27FC236}">
                <a16:creationId xmlns:a16="http://schemas.microsoft.com/office/drawing/2014/main" id="{8647AC89-67B4-414C-BA73-16855FF0631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DF5B611-3ABE-4EA8-A0D5-BA6F175ED310}"/>
              </a:ext>
            </a:extLst>
          </p:cNvPr>
          <p:cNvSpPr>
            <a:spLocks noGrp="1"/>
          </p:cNvSpPr>
          <p:nvPr>
            <p:ph type="sldNum" sz="quarter" idx="12"/>
          </p:nvPr>
        </p:nvSpPr>
        <p:spPr/>
        <p:txBody>
          <a:bodyPr/>
          <a:lstStyle/>
          <a:p>
            <a:fld id="{9A443AD1-C6CE-45E2-B548-3C053792A904}" type="slidenum">
              <a:rPr lang="en-IN" smtClean="0"/>
              <a:t>‹#›</a:t>
            </a:fld>
            <a:endParaRPr lang="en-IN"/>
          </a:p>
        </p:txBody>
      </p:sp>
    </p:spTree>
    <p:extLst>
      <p:ext uri="{BB962C8B-B14F-4D97-AF65-F5344CB8AC3E}">
        <p14:creationId xmlns:p14="http://schemas.microsoft.com/office/powerpoint/2010/main" val="1366014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A6D8A-F4CD-44A8-A006-3B1C40E3E8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3516A56B-68CF-4C45-90B4-076A8A2C0A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1BE180D3-BDC2-4C8E-BE35-64136D77D9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DE8753-C324-4E8F-91F1-07DAA42CACF5}"/>
              </a:ext>
            </a:extLst>
          </p:cNvPr>
          <p:cNvSpPr>
            <a:spLocks noGrp="1"/>
          </p:cNvSpPr>
          <p:nvPr>
            <p:ph type="dt" sz="half" idx="10"/>
          </p:nvPr>
        </p:nvSpPr>
        <p:spPr/>
        <p:txBody>
          <a:bodyPr/>
          <a:lstStyle/>
          <a:p>
            <a:fld id="{4770ECE5-6CDC-498F-B999-E98DC9315BE0}" type="datetimeFigureOut">
              <a:rPr lang="en-IN" smtClean="0"/>
              <a:t>26-09-2022</a:t>
            </a:fld>
            <a:endParaRPr lang="en-IN"/>
          </a:p>
        </p:txBody>
      </p:sp>
      <p:sp>
        <p:nvSpPr>
          <p:cNvPr id="6" name="Footer Placeholder 5">
            <a:extLst>
              <a:ext uri="{FF2B5EF4-FFF2-40B4-BE49-F238E27FC236}">
                <a16:creationId xmlns:a16="http://schemas.microsoft.com/office/drawing/2014/main" id="{364B56CF-464B-446C-A764-9B5C5FA26C5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598EB61-A774-43F3-A585-3ADF9EC00BB3}"/>
              </a:ext>
            </a:extLst>
          </p:cNvPr>
          <p:cNvSpPr>
            <a:spLocks noGrp="1"/>
          </p:cNvSpPr>
          <p:nvPr>
            <p:ph type="sldNum" sz="quarter" idx="12"/>
          </p:nvPr>
        </p:nvSpPr>
        <p:spPr/>
        <p:txBody>
          <a:bodyPr/>
          <a:lstStyle/>
          <a:p>
            <a:fld id="{9A443AD1-C6CE-45E2-B548-3C053792A904}" type="slidenum">
              <a:rPr lang="en-IN" smtClean="0"/>
              <a:t>‹#›</a:t>
            </a:fld>
            <a:endParaRPr lang="en-IN"/>
          </a:p>
        </p:txBody>
      </p:sp>
    </p:spTree>
    <p:extLst>
      <p:ext uri="{BB962C8B-B14F-4D97-AF65-F5344CB8AC3E}">
        <p14:creationId xmlns:p14="http://schemas.microsoft.com/office/powerpoint/2010/main" val="272762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FD8E77-6413-4586-BAFC-C125163D82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15C59CA-09D6-449A-937B-66E7CE020F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BC5753F-F30A-436B-ADC9-F90653D1DD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70ECE5-6CDC-498F-B999-E98DC9315BE0}" type="datetimeFigureOut">
              <a:rPr lang="en-IN" smtClean="0"/>
              <a:t>26-09-2022</a:t>
            </a:fld>
            <a:endParaRPr lang="en-IN"/>
          </a:p>
        </p:txBody>
      </p:sp>
      <p:sp>
        <p:nvSpPr>
          <p:cNvPr id="5" name="Footer Placeholder 4">
            <a:extLst>
              <a:ext uri="{FF2B5EF4-FFF2-40B4-BE49-F238E27FC236}">
                <a16:creationId xmlns:a16="http://schemas.microsoft.com/office/drawing/2014/main" id="{B4A5E112-C919-43B6-802D-0D324FBF79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42F0CFB6-CE70-48FE-AEFE-D20851F56B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443AD1-C6CE-45E2-B548-3C053792A904}" type="slidenum">
              <a:rPr lang="en-IN" smtClean="0"/>
              <a:t>‹#›</a:t>
            </a:fld>
            <a:endParaRPr lang="en-IN"/>
          </a:p>
        </p:txBody>
      </p:sp>
    </p:spTree>
    <p:extLst>
      <p:ext uri="{BB962C8B-B14F-4D97-AF65-F5344CB8AC3E}">
        <p14:creationId xmlns:p14="http://schemas.microsoft.com/office/powerpoint/2010/main" val="4005133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71D920-09B2-41A0-B007-05C1E0DB3026}"/>
              </a:ext>
            </a:extLst>
          </p:cNvPr>
          <p:cNvSpPr txBox="1"/>
          <p:nvPr/>
        </p:nvSpPr>
        <p:spPr>
          <a:xfrm>
            <a:off x="1156446" y="363071"/>
            <a:ext cx="10838329" cy="1569660"/>
          </a:xfrm>
          <a:prstGeom prst="rect">
            <a:avLst/>
          </a:prstGeom>
          <a:noFill/>
        </p:spPr>
        <p:txBody>
          <a:bodyPr wrap="square">
            <a:spAutoFit/>
          </a:bodyPr>
          <a:lstStyle/>
          <a:p>
            <a:pPr algn="ctr"/>
            <a:r>
              <a:rPr lang="en-IN" sz="2400" b="1" u="sng" dirty="0">
                <a:latin typeface="Times New Roman" panose="02020603050405020304" pitchFamily="18" charset="0"/>
                <a:cs typeface="Times New Roman" panose="02020603050405020304" pitchFamily="18" charset="0"/>
              </a:rPr>
              <a:t>RUNGTA COLLEGE OF DENTAL SCIENCES AND RESEARCH</a:t>
            </a:r>
          </a:p>
          <a:p>
            <a:pPr algn="ctr"/>
            <a:r>
              <a:rPr lang="en-IN" sz="2400" u="sng" dirty="0">
                <a:latin typeface="Times New Roman" panose="02020603050405020304" pitchFamily="18" charset="0"/>
                <a:cs typeface="Times New Roman" panose="02020603050405020304" pitchFamily="18" charset="0"/>
              </a:rPr>
              <a:t>Dept of Prosthodontics</a:t>
            </a:r>
          </a:p>
          <a:p>
            <a:pPr algn="ctr"/>
            <a:r>
              <a:rPr lang="en-IN" sz="2400" u="sng" dirty="0">
                <a:latin typeface="Times New Roman" panose="02020603050405020304" pitchFamily="18" charset="0"/>
                <a:cs typeface="Times New Roman" panose="02020603050405020304" pitchFamily="18" charset="0"/>
              </a:rPr>
              <a:t>3</a:t>
            </a:r>
            <a:r>
              <a:rPr lang="en-IN" sz="2400" u="sng" baseline="30000" dirty="0">
                <a:latin typeface="Times New Roman" panose="02020603050405020304" pitchFamily="18" charset="0"/>
                <a:cs typeface="Times New Roman" panose="02020603050405020304" pitchFamily="18" charset="0"/>
              </a:rPr>
              <a:t>rd</a:t>
            </a:r>
            <a:r>
              <a:rPr lang="en-IN" sz="2400" u="sng" dirty="0">
                <a:latin typeface="Times New Roman" panose="02020603050405020304" pitchFamily="18" charset="0"/>
                <a:cs typeface="Times New Roman" panose="02020603050405020304" pitchFamily="18" charset="0"/>
              </a:rPr>
              <a:t> Year BDS</a:t>
            </a:r>
          </a:p>
          <a:p>
            <a:pPr algn="ctr"/>
            <a:r>
              <a:rPr lang="en-IN" sz="2400" u="sng" dirty="0">
                <a:latin typeface="Times New Roman" panose="02020603050405020304" pitchFamily="18" charset="0"/>
                <a:cs typeface="Times New Roman" panose="02020603050405020304" pitchFamily="18" charset="0"/>
              </a:rPr>
              <a:t>Forces influencing magnitude of stress transfer on abutment teeth</a:t>
            </a:r>
          </a:p>
        </p:txBody>
      </p:sp>
      <p:sp>
        <p:nvSpPr>
          <p:cNvPr id="7" name="TextBox 6">
            <a:extLst>
              <a:ext uri="{FF2B5EF4-FFF2-40B4-BE49-F238E27FC236}">
                <a16:creationId xmlns:a16="http://schemas.microsoft.com/office/drawing/2014/main" id="{6662B70D-E490-408F-8CD9-E12675E107B0}"/>
              </a:ext>
            </a:extLst>
          </p:cNvPr>
          <p:cNvSpPr txBox="1"/>
          <p:nvPr/>
        </p:nvSpPr>
        <p:spPr>
          <a:xfrm>
            <a:off x="6096000" y="3982996"/>
            <a:ext cx="5629834" cy="2123658"/>
          </a:xfrm>
          <a:prstGeom prst="rect">
            <a:avLst/>
          </a:prstGeom>
          <a:noFill/>
        </p:spPr>
        <p:txBody>
          <a:bodyPr wrap="square">
            <a:spAutoFit/>
          </a:bodyPr>
          <a:lstStyle/>
          <a:p>
            <a:r>
              <a:rPr lang="en-IN" sz="2400" b="1" u="sng" dirty="0"/>
              <a:t>Presented By:</a:t>
            </a:r>
          </a:p>
          <a:p>
            <a:r>
              <a:rPr lang="en-IN" dirty="0"/>
              <a:t> </a:t>
            </a:r>
          </a:p>
          <a:p>
            <a:r>
              <a:rPr lang="en-IN" sz="2400" dirty="0" err="1"/>
              <a:t>Dr.Shilpi</a:t>
            </a:r>
            <a:r>
              <a:rPr lang="en-IN" sz="2400" dirty="0"/>
              <a:t> </a:t>
            </a:r>
            <a:r>
              <a:rPr lang="en-IN" sz="2400" dirty="0" err="1"/>
              <a:t>Karpathak</a:t>
            </a:r>
            <a:endParaRPr lang="en-IN" sz="2400" dirty="0"/>
          </a:p>
          <a:p>
            <a:r>
              <a:rPr lang="en-IN" sz="2400" dirty="0"/>
              <a:t>Professor</a:t>
            </a:r>
          </a:p>
          <a:p>
            <a:r>
              <a:rPr lang="en-IN" sz="2400" dirty="0"/>
              <a:t>Dept of Prosthodontics</a:t>
            </a:r>
          </a:p>
          <a:p>
            <a:endParaRPr lang="en-IN" dirty="0"/>
          </a:p>
        </p:txBody>
      </p:sp>
      <p:pic>
        <p:nvPicPr>
          <p:cNvPr id="6" name="Picture 5">
            <a:extLst>
              <a:ext uri="{FF2B5EF4-FFF2-40B4-BE49-F238E27FC236}">
                <a16:creationId xmlns:a16="http://schemas.microsoft.com/office/drawing/2014/main" id="{8C8BE9E1-A8E2-4E7D-B6C9-BD2B84A00953}"/>
              </a:ext>
            </a:extLst>
          </p:cNvPr>
          <p:cNvPicPr>
            <a:picLocks noChangeAspect="1"/>
          </p:cNvPicPr>
          <p:nvPr/>
        </p:nvPicPr>
        <p:blipFill rotWithShape="1">
          <a:blip r:embed="rId2">
            <a:extLst>
              <a:ext uri="{28A0092B-C50C-407E-A947-70E740481C1C}">
                <a14:useLocalDpi xmlns:a14="http://schemas.microsoft.com/office/drawing/2010/main" val="0"/>
              </a:ext>
            </a:extLst>
          </a:blip>
          <a:srcRect l="15781" r="15781"/>
          <a:stretch/>
        </p:blipFill>
        <p:spPr>
          <a:xfrm>
            <a:off x="312162" y="273069"/>
            <a:ext cx="996874" cy="1134626"/>
          </a:xfrm>
          <a:prstGeom prst="rect">
            <a:avLst/>
          </a:prstGeom>
        </p:spPr>
      </p:pic>
    </p:spTree>
    <p:extLst>
      <p:ext uri="{BB962C8B-B14F-4D97-AF65-F5344CB8AC3E}">
        <p14:creationId xmlns:p14="http://schemas.microsoft.com/office/powerpoint/2010/main" val="2660302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732E9-89CF-4278-9052-5B5A594405D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E5E0E53-5FF3-456B-92CD-190F641AC806}"/>
              </a:ext>
            </a:extLst>
          </p:cNvPr>
          <p:cNvSpPr>
            <a:spLocks noGrp="1"/>
          </p:cNvSpPr>
          <p:nvPr>
            <p:ph idx="1"/>
          </p:nvPr>
        </p:nvSpPr>
        <p:spPr/>
        <p:txBody>
          <a:bodyPr/>
          <a:lstStyle/>
          <a:p>
            <a:pPr algn="just"/>
            <a:r>
              <a:rPr lang="en-US" dirty="0"/>
              <a:t>Therefore, the practitioner must always be aware of the forces that are generated as a result of removable partial denture design. </a:t>
            </a:r>
          </a:p>
          <a:p>
            <a:pPr algn="just"/>
            <a:r>
              <a:rPr lang="en-US" dirty="0"/>
              <a:t>Although other factors such as the thickness of the mucosa and the total area of the residual ridge may affect clinical outcomes, the length of the edentulous span remains a factor that warrants particular attention</a:t>
            </a:r>
            <a:endParaRPr lang="en-IN" dirty="0"/>
          </a:p>
        </p:txBody>
      </p:sp>
    </p:spTree>
    <p:extLst>
      <p:ext uri="{BB962C8B-B14F-4D97-AF65-F5344CB8AC3E}">
        <p14:creationId xmlns:p14="http://schemas.microsoft.com/office/powerpoint/2010/main" val="3414439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FD596-855C-45E0-9E31-3750CA7820D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45A083B-4DB3-4E53-AC3C-24B32797BF48}"/>
              </a:ext>
            </a:extLst>
          </p:cNvPr>
          <p:cNvSpPr>
            <a:spLocks noGrp="1"/>
          </p:cNvSpPr>
          <p:nvPr>
            <p:ph idx="1"/>
          </p:nvPr>
        </p:nvSpPr>
        <p:spPr/>
        <p:txBody>
          <a:bodyPr/>
          <a:lstStyle/>
          <a:p>
            <a:pPr algn="just"/>
            <a:r>
              <a:rPr lang="en-US" dirty="0"/>
              <a:t>When treatment is being planned, every effort should be made to retain an abutment posterior to the edentulous space. </a:t>
            </a:r>
          </a:p>
          <a:p>
            <a:pPr algn="just"/>
            <a:r>
              <a:rPr lang="en-US" dirty="0"/>
              <a:t>Preserving a posterior tooth to serve as vertical support, even as an overdenture abutment, results in improved patient service.</a:t>
            </a:r>
          </a:p>
          <a:p>
            <a:pPr algn="just"/>
            <a:r>
              <a:rPr lang="en-US" dirty="0"/>
              <a:t> Similarly, the placement of an </a:t>
            </a:r>
            <a:r>
              <a:rPr lang="en-US" dirty="0" err="1"/>
              <a:t>endosseous</a:t>
            </a:r>
            <a:r>
              <a:rPr lang="en-US" dirty="0"/>
              <a:t> dental implant can result in an equally valuable service.</a:t>
            </a:r>
            <a:endParaRPr lang="en-IN" dirty="0"/>
          </a:p>
        </p:txBody>
      </p:sp>
    </p:spTree>
    <p:extLst>
      <p:ext uri="{BB962C8B-B14F-4D97-AF65-F5344CB8AC3E}">
        <p14:creationId xmlns:p14="http://schemas.microsoft.com/office/powerpoint/2010/main" val="2109443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915A1-AD10-4B25-92F2-EBB7295F10C1}"/>
              </a:ext>
            </a:extLst>
          </p:cNvPr>
          <p:cNvSpPr>
            <a:spLocks noGrp="1"/>
          </p:cNvSpPr>
          <p:nvPr>
            <p:ph type="title"/>
          </p:nvPr>
        </p:nvSpPr>
        <p:spPr/>
        <p:txBody>
          <a:bodyPr/>
          <a:lstStyle/>
          <a:p>
            <a:r>
              <a:rPr lang="en-IN" dirty="0"/>
              <a:t>2. Quality of ridge support</a:t>
            </a:r>
          </a:p>
        </p:txBody>
      </p:sp>
      <p:sp>
        <p:nvSpPr>
          <p:cNvPr id="3" name="Content Placeholder 2">
            <a:extLst>
              <a:ext uri="{FF2B5EF4-FFF2-40B4-BE49-F238E27FC236}">
                <a16:creationId xmlns:a16="http://schemas.microsoft.com/office/drawing/2014/main" id="{9869DD0D-8C6E-4FD6-A601-C801EE5C12D4}"/>
              </a:ext>
            </a:extLst>
          </p:cNvPr>
          <p:cNvSpPr>
            <a:spLocks noGrp="1"/>
          </p:cNvSpPr>
          <p:nvPr>
            <p:ph idx="1"/>
          </p:nvPr>
        </p:nvSpPr>
        <p:spPr/>
        <p:txBody>
          <a:bodyPr>
            <a:normAutofit fontScale="85000" lnSpcReduction="20000"/>
          </a:bodyPr>
          <a:lstStyle/>
          <a:p>
            <a:pPr algn="just"/>
            <a:r>
              <a:rPr lang="en-US" dirty="0"/>
              <a:t>The form of the residual ridge can play a large part in distributing forces generated by the function of the partial denture.</a:t>
            </a:r>
          </a:p>
          <a:p>
            <a:pPr algn="just"/>
            <a:r>
              <a:rPr lang="en-US" dirty="0"/>
              <a:t> Large, well-formed ridges are capable of withstanding greater loads than are small, thin, or knife-edged ridges. </a:t>
            </a:r>
          </a:p>
          <a:p>
            <a:pPr algn="just"/>
            <a:r>
              <a:rPr lang="en-US" dirty="0"/>
              <a:t>Broad ridges with parallel sides permit the use of denture bases with longer vertical surfaces.</a:t>
            </a:r>
          </a:p>
          <a:p>
            <a:pPr algn="just"/>
            <a:r>
              <a:rPr lang="en-US" dirty="0"/>
              <a:t>These surfaces help stabilize the removable partial denture against lateral forces. The thickness and health of the mucoperiosteum also influence the loads transferred to abutment teeth. </a:t>
            </a:r>
          </a:p>
          <a:p>
            <a:pPr algn="just"/>
            <a:r>
              <a:rPr lang="en-US" dirty="0"/>
              <a:t>A healthy mucoperiosteum approximately 1 mm in thickness is capable of bearing a greater functional load than is thin, atrophic mucosa. Soft, flabby, displaceable tissue contributes little to the vertical support of the denture base. </a:t>
            </a:r>
          </a:p>
          <a:p>
            <a:pPr algn="just"/>
            <a:r>
              <a:rPr lang="en-US" dirty="0"/>
              <a:t>This type of tissue allows excessive movement of the denture base and permits forces to be transferred to the associated abutments.</a:t>
            </a:r>
            <a:endParaRPr lang="en-IN" dirty="0"/>
          </a:p>
        </p:txBody>
      </p:sp>
    </p:spTree>
    <p:extLst>
      <p:ext uri="{BB962C8B-B14F-4D97-AF65-F5344CB8AC3E}">
        <p14:creationId xmlns:p14="http://schemas.microsoft.com/office/powerpoint/2010/main" val="3933639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EBA5C-B922-4074-B15C-E0AC2034828E}"/>
              </a:ext>
            </a:extLst>
          </p:cNvPr>
          <p:cNvSpPr>
            <a:spLocks noGrp="1"/>
          </p:cNvSpPr>
          <p:nvPr>
            <p:ph type="title"/>
          </p:nvPr>
        </p:nvSpPr>
        <p:spPr/>
        <p:txBody>
          <a:bodyPr/>
          <a:lstStyle/>
          <a:p>
            <a:r>
              <a:rPr lang="en-IN" dirty="0"/>
              <a:t>3. Clasp flexibility</a:t>
            </a:r>
          </a:p>
        </p:txBody>
      </p:sp>
      <p:sp>
        <p:nvSpPr>
          <p:cNvPr id="3" name="Content Placeholder 2">
            <a:extLst>
              <a:ext uri="{FF2B5EF4-FFF2-40B4-BE49-F238E27FC236}">
                <a16:creationId xmlns:a16="http://schemas.microsoft.com/office/drawing/2014/main" id="{203D333D-75FC-4B42-9114-84CEBCB481B0}"/>
              </a:ext>
            </a:extLst>
          </p:cNvPr>
          <p:cNvSpPr>
            <a:spLocks noGrp="1"/>
          </p:cNvSpPr>
          <p:nvPr>
            <p:ph idx="1"/>
          </p:nvPr>
        </p:nvSpPr>
        <p:spPr/>
        <p:txBody>
          <a:bodyPr/>
          <a:lstStyle/>
          <a:p>
            <a:r>
              <a:rPr lang="en-US" dirty="0"/>
              <a:t> For this reason, the wrought-wire retentive clasp was recommended for chosen Class I and Class II applications.</a:t>
            </a:r>
          </a:p>
          <a:p>
            <a:r>
              <a:rPr lang="en-US" dirty="0"/>
              <a:t> It was also noted that a flexible clasp arm offers less resistance to displacement in the horizontal plane, thus allowing the generation of more destructive, non-axial loads.</a:t>
            </a:r>
          </a:p>
          <a:p>
            <a:r>
              <a:rPr lang="en-US" dirty="0"/>
              <a:t>Therefore, as the flexibility of the clasp increases, the vertical and lateral stresses transmitted to residual ridge.</a:t>
            </a:r>
            <a:endParaRPr lang="en-IN" dirty="0"/>
          </a:p>
        </p:txBody>
      </p:sp>
    </p:spTree>
    <p:extLst>
      <p:ext uri="{BB962C8B-B14F-4D97-AF65-F5344CB8AC3E}">
        <p14:creationId xmlns:p14="http://schemas.microsoft.com/office/powerpoint/2010/main" val="6972374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61882-2CA3-405F-BEEF-DCF43B608FE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6898FE4-2C70-485D-BCF2-F61BA48291DB}"/>
              </a:ext>
            </a:extLst>
          </p:cNvPr>
          <p:cNvSpPr>
            <a:spLocks noGrp="1"/>
          </p:cNvSpPr>
          <p:nvPr>
            <p:ph idx="1"/>
          </p:nvPr>
        </p:nvSpPr>
        <p:spPr/>
        <p:txBody>
          <a:bodyPr>
            <a:normAutofit fontScale="92500" lnSpcReduction="10000"/>
          </a:bodyPr>
          <a:lstStyle/>
          <a:p>
            <a:r>
              <a:rPr lang="en-US" dirty="0"/>
              <a:t>In practice, the dentist must decide which requires more protection—an abutment or the associated residual ridge.</a:t>
            </a:r>
          </a:p>
          <a:p>
            <a:r>
              <a:rPr lang="en-US" dirty="0"/>
              <a:t> If the periodontal condition of the abutment is good, a less flexible clasp, such as a vertical projection T- or modified T-clasp, may be indicated. </a:t>
            </a:r>
          </a:p>
          <a:p>
            <a:r>
              <a:rPr lang="en-US" dirty="0"/>
              <a:t>A vertical projection clasp transfers a moderate percentage of an applied load to the abutment, and the remainder to the tissues of the residual ridge. </a:t>
            </a:r>
          </a:p>
          <a:p>
            <a:r>
              <a:rPr lang="en-US" dirty="0"/>
              <a:t>If the periodontal support is questionable, a wrought-wire retentive clasp may be selected. </a:t>
            </a:r>
          </a:p>
          <a:p>
            <a:r>
              <a:rPr lang="en-US" dirty="0"/>
              <a:t>This clasp places a smaller percentage of the load on the abutment, and a greater percentage on the residual ridge.</a:t>
            </a:r>
            <a:endParaRPr lang="en-IN" dirty="0"/>
          </a:p>
        </p:txBody>
      </p:sp>
    </p:spTree>
    <p:extLst>
      <p:ext uri="{BB962C8B-B14F-4D97-AF65-F5344CB8AC3E}">
        <p14:creationId xmlns:p14="http://schemas.microsoft.com/office/powerpoint/2010/main" val="1020528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C8695-C1D6-419A-B211-8F96B7007035}"/>
              </a:ext>
            </a:extLst>
          </p:cNvPr>
          <p:cNvSpPr>
            <a:spLocks noGrp="1"/>
          </p:cNvSpPr>
          <p:nvPr>
            <p:ph type="title"/>
          </p:nvPr>
        </p:nvSpPr>
        <p:spPr/>
        <p:txBody>
          <a:bodyPr/>
          <a:lstStyle/>
          <a:p>
            <a:r>
              <a:rPr lang="en-IN" dirty="0"/>
              <a:t>4. Clasp design</a:t>
            </a:r>
          </a:p>
        </p:txBody>
      </p:sp>
      <p:sp>
        <p:nvSpPr>
          <p:cNvPr id="3" name="Content Placeholder 2">
            <a:extLst>
              <a:ext uri="{FF2B5EF4-FFF2-40B4-BE49-F238E27FC236}">
                <a16:creationId xmlns:a16="http://schemas.microsoft.com/office/drawing/2014/main" id="{BC3156F5-3E48-41BF-8A30-5712E9B3DD3B}"/>
              </a:ext>
            </a:extLst>
          </p:cNvPr>
          <p:cNvSpPr>
            <a:spLocks noGrp="1"/>
          </p:cNvSpPr>
          <p:nvPr>
            <p:ph idx="1"/>
          </p:nvPr>
        </p:nvSpPr>
        <p:spPr/>
        <p:txBody>
          <a:bodyPr>
            <a:normAutofit fontScale="92500" lnSpcReduction="10000"/>
          </a:bodyPr>
          <a:lstStyle/>
          <a:p>
            <a:pPr algn="just"/>
            <a:r>
              <a:rPr lang="en-US" dirty="0"/>
              <a:t>A clasp that is designed to be passive when it is completely seated on the abutment tooth will exert less load on the tooth than will one that is not passive. </a:t>
            </a:r>
          </a:p>
          <a:p>
            <a:pPr algn="just"/>
            <a:r>
              <a:rPr lang="en-US" dirty="0"/>
              <a:t>As a result, the fit of a removable partial denture framework must be carefully refined to ensure that the prosthesis is completely seated. </a:t>
            </a:r>
          </a:p>
          <a:p>
            <a:pPr algn="just"/>
            <a:r>
              <a:rPr lang="en-US" dirty="0"/>
              <a:t>Only when the framework is completely seat will the retentive clasp arms be passive. </a:t>
            </a:r>
          </a:p>
          <a:p>
            <a:pPr algn="just"/>
            <a:r>
              <a:rPr lang="en-US" dirty="0"/>
              <a:t>If a clasp’s retentive tip is designed and constructed to lie in a 0.010- inch undercut, but the framework is not completely seated, the retentive tip will not be passive. </a:t>
            </a:r>
          </a:p>
          <a:p>
            <a:pPr algn="just"/>
            <a:r>
              <a:rPr lang="en-US" dirty="0"/>
              <a:t>Instead, it will exert a continuous force on the abutment</a:t>
            </a:r>
            <a:endParaRPr lang="en-IN" dirty="0"/>
          </a:p>
        </p:txBody>
      </p:sp>
    </p:spTree>
    <p:extLst>
      <p:ext uri="{BB962C8B-B14F-4D97-AF65-F5344CB8AC3E}">
        <p14:creationId xmlns:p14="http://schemas.microsoft.com/office/powerpoint/2010/main" val="26333523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D0BD5-38EF-4356-AF60-D92727207A1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C814F9C-6E3D-4FC9-B2BC-F7372350C929}"/>
              </a:ext>
            </a:extLst>
          </p:cNvPr>
          <p:cNvSpPr>
            <a:spLocks noGrp="1"/>
          </p:cNvSpPr>
          <p:nvPr>
            <p:ph idx="1"/>
          </p:nvPr>
        </p:nvSpPr>
        <p:spPr/>
        <p:txBody>
          <a:bodyPr/>
          <a:lstStyle/>
          <a:p>
            <a:pPr algn="just"/>
            <a:r>
              <a:rPr lang="en-US" dirty="0"/>
              <a:t>Refinement of the framework’s fit is best accomplished by uniformly coating the tooth-contacting surfaces of the framework with a disclosing wax. </a:t>
            </a:r>
          </a:p>
          <a:p>
            <a:pPr algn="just"/>
            <a:r>
              <a:rPr lang="en-US" dirty="0"/>
              <a:t>As the framework is seated, wax is displaced. </a:t>
            </a:r>
          </a:p>
          <a:p>
            <a:pPr algn="just"/>
            <a:r>
              <a:rPr lang="en-US" dirty="0"/>
              <a:t>A tooth-to-metal binding will show through the wax. </a:t>
            </a:r>
          </a:p>
          <a:p>
            <a:pPr algn="just"/>
            <a:r>
              <a:rPr lang="en-US" dirty="0"/>
              <a:t>These areas are adjusted until the framework is completely seated and the clasp arms become passive</a:t>
            </a:r>
            <a:endParaRPr lang="en-IN" dirty="0"/>
          </a:p>
        </p:txBody>
      </p:sp>
    </p:spTree>
    <p:extLst>
      <p:ext uri="{BB962C8B-B14F-4D97-AF65-F5344CB8AC3E}">
        <p14:creationId xmlns:p14="http://schemas.microsoft.com/office/powerpoint/2010/main" val="3600521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AECCD-D50E-4EB0-983E-1F1E2AF43C8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789D102-ABD9-40D1-9EA2-1B4B09A6B2BA}"/>
              </a:ext>
            </a:extLst>
          </p:cNvPr>
          <p:cNvSpPr>
            <a:spLocks noGrp="1"/>
          </p:cNvSpPr>
          <p:nvPr>
            <p:ph idx="1"/>
          </p:nvPr>
        </p:nvSpPr>
        <p:spPr/>
        <p:txBody>
          <a:bodyPr/>
          <a:lstStyle/>
          <a:p>
            <a:pPr algn="just"/>
            <a:r>
              <a:rPr lang="en-US" dirty="0"/>
              <a:t>A clasp should be designed so that during insertion or removal of the prosthesis, the reciprocal arm contacts the tooth before the retentive tip passes over the greatest bulge of the abutment. </a:t>
            </a:r>
          </a:p>
          <a:p>
            <a:pPr algn="just"/>
            <a:r>
              <a:rPr lang="en-US" dirty="0"/>
              <a:t>This will stabilize or neutralize the load to which the abutment is subjected as the retentive tip passes over the greatest bulge of the tooth.</a:t>
            </a:r>
            <a:endParaRPr lang="en-IN" dirty="0"/>
          </a:p>
        </p:txBody>
      </p:sp>
    </p:spTree>
    <p:extLst>
      <p:ext uri="{BB962C8B-B14F-4D97-AF65-F5344CB8AC3E}">
        <p14:creationId xmlns:p14="http://schemas.microsoft.com/office/powerpoint/2010/main" val="25331548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2E178-1B71-4F7B-9429-1850116DB1DE}"/>
              </a:ext>
            </a:extLst>
          </p:cNvPr>
          <p:cNvSpPr>
            <a:spLocks noGrp="1"/>
          </p:cNvSpPr>
          <p:nvPr>
            <p:ph type="title"/>
          </p:nvPr>
        </p:nvSpPr>
        <p:spPr/>
        <p:txBody>
          <a:bodyPr/>
          <a:lstStyle/>
          <a:p>
            <a:r>
              <a:rPr lang="en-IN" dirty="0"/>
              <a:t>Length of clasp</a:t>
            </a:r>
          </a:p>
        </p:txBody>
      </p:sp>
      <p:sp>
        <p:nvSpPr>
          <p:cNvPr id="3" name="Content Placeholder 2">
            <a:extLst>
              <a:ext uri="{FF2B5EF4-FFF2-40B4-BE49-F238E27FC236}">
                <a16:creationId xmlns:a16="http://schemas.microsoft.com/office/drawing/2014/main" id="{A549D3AA-487F-4AFB-BFBE-8E88E3890B91}"/>
              </a:ext>
            </a:extLst>
          </p:cNvPr>
          <p:cNvSpPr>
            <a:spLocks noGrp="1"/>
          </p:cNvSpPr>
          <p:nvPr>
            <p:ph idx="1"/>
          </p:nvPr>
        </p:nvSpPr>
        <p:spPr/>
        <p:txBody>
          <a:bodyPr/>
          <a:lstStyle/>
          <a:p>
            <a:r>
              <a:rPr lang="en-US" dirty="0"/>
              <a:t>As previously mentioned, the more flexible a clasp is, the less stress it will place on the corresponding abutment. </a:t>
            </a:r>
          </a:p>
          <a:p>
            <a:r>
              <a:rPr lang="en-US" dirty="0"/>
              <a:t>Flexibility can be increased by lengthening the clasp. </a:t>
            </a:r>
          </a:p>
          <a:p>
            <a:r>
              <a:rPr lang="en-US" dirty="0"/>
              <a:t>Doubling the length of a clasp will increase its flexibility fivefold. </a:t>
            </a:r>
          </a:p>
          <a:p>
            <a:r>
              <a:rPr lang="en-US" dirty="0"/>
              <a:t>Clasp length may be increased by using a curved, rather than straight, course on an abutment tooth</a:t>
            </a:r>
            <a:endParaRPr lang="en-IN" dirty="0"/>
          </a:p>
        </p:txBody>
      </p:sp>
    </p:spTree>
    <p:extLst>
      <p:ext uri="{BB962C8B-B14F-4D97-AF65-F5344CB8AC3E}">
        <p14:creationId xmlns:p14="http://schemas.microsoft.com/office/powerpoint/2010/main" val="9137736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7A5D0-3027-4A44-AB87-B5AC05DCE706}"/>
              </a:ext>
            </a:extLst>
          </p:cNvPr>
          <p:cNvSpPr>
            <a:spLocks noGrp="1"/>
          </p:cNvSpPr>
          <p:nvPr>
            <p:ph type="title"/>
          </p:nvPr>
        </p:nvSpPr>
        <p:spPr/>
        <p:txBody>
          <a:bodyPr/>
          <a:lstStyle/>
          <a:p>
            <a:r>
              <a:rPr lang="en-US" dirty="0"/>
              <a:t>Material used in clasp construction</a:t>
            </a:r>
            <a:endParaRPr lang="en-IN" dirty="0"/>
          </a:p>
        </p:txBody>
      </p:sp>
      <p:sp>
        <p:nvSpPr>
          <p:cNvPr id="3" name="Content Placeholder 2">
            <a:extLst>
              <a:ext uri="{FF2B5EF4-FFF2-40B4-BE49-F238E27FC236}">
                <a16:creationId xmlns:a16="http://schemas.microsoft.com/office/drawing/2014/main" id="{80735CC4-F9F0-4BA2-9CC8-5BF7702D0507}"/>
              </a:ext>
            </a:extLst>
          </p:cNvPr>
          <p:cNvSpPr>
            <a:spLocks noGrp="1"/>
          </p:cNvSpPr>
          <p:nvPr>
            <p:ph idx="1"/>
          </p:nvPr>
        </p:nvSpPr>
        <p:spPr/>
        <p:txBody>
          <a:bodyPr/>
          <a:lstStyle/>
          <a:p>
            <a:pPr algn="just"/>
            <a:r>
              <a:rPr lang="en-US" dirty="0"/>
              <a:t>A clasp constructed of a chromium-based alloy will normally exert a greater load on the abutment than will a gold-based alloy, all other factors being equal (</a:t>
            </a:r>
            <a:r>
              <a:rPr lang="en-US" dirty="0" err="1"/>
              <a:t>eg</a:t>
            </a:r>
            <a:r>
              <a:rPr lang="en-US" dirty="0"/>
              <a:t>, length, diameter).</a:t>
            </a:r>
          </a:p>
          <a:p>
            <a:pPr algn="just"/>
            <a:r>
              <a:rPr lang="en-US" dirty="0"/>
              <a:t>This is due to the greater rigidity of chromium based alloys. </a:t>
            </a:r>
          </a:p>
          <a:p>
            <a:pPr algn="just"/>
            <a:r>
              <a:rPr lang="en-US" dirty="0"/>
              <a:t>To compensate for this difference in rigidity, clasp arms constructed using chromium-based alloys display smaller diameters compared with clasp arms constructed using gold-based alloys</a:t>
            </a:r>
            <a:endParaRPr lang="en-IN" dirty="0"/>
          </a:p>
        </p:txBody>
      </p:sp>
    </p:spTree>
    <p:extLst>
      <p:ext uri="{BB962C8B-B14F-4D97-AF65-F5344CB8AC3E}">
        <p14:creationId xmlns:p14="http://schemas.microsoft.com/office/powerpoint/2010/main" val="524575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9D4C4-ABAE-7C61-1D0C-ECC2FFBD5611}"/>
              </a:ext>
            </a:extLst>
          </p:cNvPr>
          <p:cNvSpPr>
            <a:spLocks noGrp="1"/>
          </p:cNvSpPr>
          <p:nvPr>
            <p:ph type="title"/>
          </p:nvPr>
        </p:nvSpPr>
        <p:spPr/>
        <p:txBody>
          <a:bodyPr/>
          <a:lstStyle/>
          <a:p>
            <a:r>
              <a:rPr lang="en-IN" dirty="0"/>
              <a:t>Specific Learning Objective</a:t>
            </a:r>
          </a:p>
        </p:txBody>
      </p:sp>
      <p:graphicFrame>
        <p:nvGraphicFramePr>
          <p:cNvPr id="4" name="Table 4">
            <a:extLst>
              <a:ext uri="{FF2B5EF4-FFF2-40B4-BE49-F238E27FC236}">
                <a16:creationId xmlns:a16="http://schemas.microsoft.com/office/drawing/2014/main" id="{426035FB-5B4E-7991-73D8-A3E2AA139B84}"/>
              </a:ext>
            </a:extLst>
          </p:cNvPr>
          <p:cNvGraphicFramePr>
            <a:graphicFrameLocks noGrp="1"/>
          </p:cNvGraphicFramePr>
          <p:nvPr>
            <p:ph idx="1"/>
            <p:extLst>
              <p:ext uri="{D42A27DB-BD31-4B8C-83A1-F6EECF244321}">
                <p14:modId xmlns:p14="http://schemas.microsoft.com/office/powerpoint/2010/main" val="1755654117"/>
              </p:ext>
            </p:extLst>
          </p:nvPr>
        </p:nvGraphicFramePr>
        <p:xfrm>
          <a:off x="833718" y="1825625"/>
          <a:ext cx="10764723" cy="3854265"/>
        </p:xfrm>
        <a:graphic>
          <a:graphicData uri="http://schemas.openxmlformats.org/drawingml/2006/table">
            <a:tbl>
              <a:tblPr firstRow="1" bandRow="1">
                <a:tableStyleId>{5C22544A-7EE6-4342-B048-85BDC9FD1C3A}</a:tableStyleId>
              </a:tblPr>
              <a:tblGrid>
                <a:gridCol w="3591229">
                  <a:extLst>
                    <a:ext uri="{9D8B030D-6E8A-4147-A177-3AD203B41FA5}">
                      <a16:colId xmlns:a16="http://schemas.microsoft.com/office/drawing/2014/main" val="3648860307"/>
                    </a:ext>
                  </a:extLst>
                </a:gridCol>
                <a:gridCol w="3586747">
                  <a:extLst>
                    <a:ext uri="{9D8B030D-6E8A-4147-A177-3AD203B41FA5}">
                      <a16:colId xmlns:a16="http://schemas.microsoft.com/office/drawing/2014/main" val="1967634947"/>
                    </a:ext>
                  </a:extLst>
                </a:gridCol>
                <a:gridCol w="3586747">
                  <a:extLst>
                    <a:ext uri="{9D8B030D-6E8A-4147-A177-3AD203B41FA5}">
                      <a16:colId xmlns:a16="http://schemas.microsoft.com/office/drawing/2014/main" val="3641014661"/>
                    </a:ext>
                  </a:extLst>
                </a:gridCol>
              </a:tblGrid>
              <a:tr h="858035">
                <a:tc>
                  <a:txBody>
                    <a:bodyPr/>
                    <a:lstStyle/>
                    <a:p>
                      <a:r>
                        <a:rPr lang="en-US" dirty="0"/>
                        <a:t>Core areas</a:t>
                      </a:r>
                      <a:endParaRPr lang="en-IN" dirty="0"/>
                    </a:p>
                  </a:txBody>
                  <a:tcPr/>
                </a:tc>
                <a:tc>
                  <a:txBody>
                    <a:bodyPr/>
                    <a:lstStyle/>
                    <a:p>
                      <a:r>
                        <a:rPr lang="en-US" dirty="0"/>
                        <a:t>Domain</a:t>
                      </a:r>
                      <a:endParaRPr lang="en-IN" dirty="0"/>
                    </a:p>
                  </a:txBody>
                  <a:tcPr/>
                </a:tc>
                <a:tc>
                  <a:txBody>
                    <a:bodyPr/>
                    <a:lstStyle/>
                    <a:p>
                      <a:r>
                        <a:rPr lang="en-US" dirty="0"/>
                        <a:t>Category</a:t>
                      </a:r>
                      <a:endParaRPr lang="en-IN" dirty="0"/>
                    </a:p>
                  </a:txBody>
                  <a:tcPr/>
                </a:tc>
                <a:extLst>
                  <a:ext uri="{0D108BD9-81ED-4DB2-BD59-A6C34878D82A}">
                    <a16:rowId xmlns:a16="http://schemas.microsoft.com/office/drawing/2014/main" val="2112892538"/>
                  </a:ext>
                </a:extLst>
              </a:tr>
              <a:tr h="858035">
                <a:tc>
                  <a:txBody>
                    <a:bodyPr/>
                    <a:lstStyle/>
                    <a:p>
                      <a:r>
                        <a:rPr lang="en-US" dirty="0"/>
                        <a:t>Introduction</a:t>
                      </a:r>
                    </a:p>
                  </a:txBody>
                  <a:tcPr/>
                </a:tc>
                <a:tc>
                  <a:txBody>
                    <a:bodyPr/>
                    <a:lstStyle/>
                    <a:p>
                      <a:r>
                        <a:rPr lang="en-US" dirty="0"/>
                        <a:t>Cognitive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2748961076"/>
                  </a:ext>
                </a:extLst>
              </a:tr>
              <a:tr h="8580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Factors influencing magnitude of stress transfer on abutment teeth</a:t>
                      </a:r>
                    </a:p>
                    <a:p>
                      <a:endParaRPr lang="en-IN" dirty="0"/>
                    </a:p>
                  </a:txBody>
                  <a:tcPr/>
                </a:tc>
                <a:tc>
                  <a:txBody>
                    <a:bodyPr/>
                    <a:lstStyle/>
                    <a:p>
                      <a:r>
                        <a:rPr lang="en-US" dirty="0"/>
                        <a:t>Cognitive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970306091"/>
                  </a:ext>
                </a:extLst>
              </a:tr>
              <a:tr h="336210">
                <a:tc>
                  <a:txBody>
                    <a:bodyPr/>
                    <a:lstStyle/>
                    <a:p>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4238449484"/>
                  </a:ext>
                </a:extLst>
              </a:tr>
              <a:tr h="858035">
                <a:tc>
                  <a:txBody>
                    <a:bodyPr/>
                    <a:lstStyle/>
                    <a:p>
                      <a:r>
                        <a:rPr lang="en-US" dirty="0"/>
                        <a:t>Summary</a:t>
                      </a:r>
                      <a:endParaRPr lang="en-IN" dirty="0"/>
                    </a:p>
                  </a:txBody>
                  <a:tcPr/>
                </a:tc>
                <a:tc>
                  <a:txBody>
                    <a:bodyPr/>
                    <a:lstStyle/>
                    <a:p>
                      <a:r>
                        <a:rPr lang="en-US" dirty="0"/>
                        <a:t>Affective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3066193908"/>
                  </a:ext>
                </a:extLst>
              </a:tr>
            </a:tbl>
          </a:graphicData>
        </a:graphic>
      </p:graphicFrame>
    </p:spTree>
    <p:extLst>
      <p:ext uri="{BB962C8B-B14F-4D97-AF65-F5344CB8AC3E}">
        <p14:creationId xmlns:p14="http://schemas.microsoft.com/office/powerpoint/2010/main" val="36377287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1A175-E058-4AE8-9DC6-492247DF2A83}"/>
              </a:ext>
            </a:extLst>
          </p:cNvPr>
          <p:cNvSpPr>
            <a:spLocks noGrp="1"/>
          </p:cNvSpPr>
          <p:nvPr>
            <p:ph type="title"/>
          </p:nvPr>
        </p:nvSpPr>
        <p:spPr/>
        <p:txBody>
          <a:bodyPr/>
          <a:lstStyle/>
          <a:p>
            <a:r>
              <a:rPr lang="en-US" dirty="0"/>
              <a:t>Surface characteristics of the abutment</a:t>
            </a:r>
            <a:endParaRPr lang="en-IN" dirty="0"/>
          </a:p>
        </p:txBody>
      </p:sp>
      <p:sp>
        <p:nvSpPr>
          <p:cNvPr id="3" name="Content Placeholder 2">
            <a:extLst>
              <a:ext uri="{FF2B5EF4-FFF2-40B4-BE49-F238E27FC236}">
                <a16:creationId xmlns:a16="http://schemas.microsoft.com/office/drawing/2014/main" id="{1A79A908-8434-4C0F-B226-DF28AF45785D}"/>
              </a:ext>
            </a:extLst>
          </p:cNvPr>
          <p:cNvSpPr>
            <a:spLocks noGrp="1"/>
          </p:cNvSpPr>
          <p:nvPr>
            <p:ph idx="1"/>
          </p:nvPr>
        </p:nvSpPr>
        <p:spPr/>
        <p:txBody>
          <a:bodyPr/>
          <a:lstStyle/>
          <a:p>
            <a:pPr algn="just"/>
            <a:r>
              <a:rPr lang="en-US" dirty="0"/>
              <a:t>The surface of a cast gold restoration offers more frictional resistance to clasp arm movement than does the enamel surface of a tooth. </a:t>
            </a:r>
          </a:p>
          <a:p>
            <a:pPr algn="just"/>
            <a:r>
              <a:rPr lang="en-US" dirty="0"/>
              <a:t>Therefore, an abutment restored with gold experiences greater stresses than does a tooth with intact enamel</a:t>
            </a:r>
            <a:endParaRPr lang="en-IN" dirty="0"/>
          </a:p>
        </p:txBody>
      </p:sp>
    </p:spTree>
    <p:extLst>
      <p:ext uri="{BB962C8B-B14F-4D97-AF65-F5344CB8AC3E}">
        <p14:creationId xmlns:p14="http://schemas.microsoft.com/office/powerpoint/2010/main" val="9891815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8D955-7CAA-47F5-88A2-B423A60C7F18}"/>
              </a:ext>
            </a:extLst>
          </p:cNvPr>
          <p:cNvSpPr>
            <a:spLocks noGrp="1"/>
          </p:cNvSpPr>
          <p:nvPr>
            <p:ph type="title"/>
          </p:nvPr>
        </p:nvSpPr>
        <p:spPr/>
        <p:txBody>
          <a:bodyPr/>
          <a:lstStyle/>
          <a:p>
            <a:r>
              <a:rPr lang="en-IN" dirty="0"/>
              <a:t>Occlusal harmony</a:t>
            </a:r>
          </a:p>
        </p:txBody>
      </p:sp>
      <p:sp>
        <p:nvSpPr>
          <p:cNvPr id="3" name="Content Placeholder 2">
            <a:extLst>
              <a:ext uri="{FF2B5EF4-FFF2-40B4-BE49-F238E27FC236}">
                <a16:creationId xmlns:a16="http://schemas.microsoft.com/office/drawing/2014/main" id="{3FA53D5F-448D-42EC-8575-CA1334D03BEB}"/>
              </a:ext>
            </a:extLst>
          </p:cNvPr>
          <p:cNvSpPr>
            <a:spLocks noGrp="1"/>
          </p:cNvSpPr>
          <p:nvPr>
            <p:ph idx="1"/>
          </p:nvPr>
        </p:nvSpPr>
        <p:spPr/>
        <p:txBody>
          <a:bodyPr/>
          <a:lstStyle/>
          <a:p>
            <a:pPr algn="just"/>
            <a:r>
              <a:rPr lang="en-US" dirty="0"/>
              <a:t>Many patients exhibit deflective occlusal contacts that generate horizontal force vectors.</a:t>
            </a:r>
          </a:p>
          <a:p>
            <a:pPr algn="just"/>
            <a:r>
              <a:rPr lang="en-US" dirty="0"/>
              <a:t>These vectors can be magnified by removable partial dentures and can be transmitted to the abutments and residual ridges. </a:t>
            </a:r>
          </a:p>
          <a:p>
            <a:pPr algn="just"/>
            <a:r>
              <a:rPr lang="en-US" dirty="0"/>
              <a:t>To prevent the transmission of destructive forces, the practitioner must be fully aware of occlusal conditions and of the mechanics of partial denture movement</a:t>
            </a:r>
            <a:endParaRPr lang="en-IN" dirty="0"/>
          </a:p>
        </p:txBody>
      </p:sp>
    </p:spTree>
    <p:extLst>
      <p:ext uri="{BB962C8B-B14F-4D97-AF65-F5344CB8AC3E}">
        <p14:creationId xmlns:p14="http://schemas.microsoft.com/office/powerpoint/2010/main" val="33190553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89F24-8EBF-4264-8911-946AACF8C50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EEE46F3-3A90-4401-9B09-948DABCC5C49}"/>
              </a:ext>
            </a:extLst>
          </p:cNvPr>
          <p:cNvSpPr>
            <a:spLocks noGrp="1"/>
          </p:cNvSpPr>
          <p:nvPr>
            <p:ph idx="1"/>
          </p:nvPr>
        </p:nvSpPr>
        <p:spPr/>
        <p:txBody>
          <a:bodyPr/>
          <a:lstStyle/>
          <a:p>
            <a:pPr algn="just"/>
            <a:r>
              <a:rPr lang="en-US" dirty="0"/>
              <a:t>The opposing occlusion can play an important role in determining the load generated during closure. </a:t>
            </a:r>
          </a:p>
          <a:p>
            <a:pPr algn="just"/>
            <a:r>
              <a:rPr lang="en-US" dirty="0"/>
              <a:t>Some individuals with natural teeth can exert closing forces of 300 pounds per square inch. </a:t>
            </a:r>
          </a:p>
          <a:p>
            <a:pPr algn="just"/>
            <a:r>
              <a:rPr lang="en-US" dirty="0"/>
              <a:t>In contrast, many denture wearers may not be able to exceed 30 pounds per square inch.</a:t>
            </a:r>
          </a:p>
          <a:p>
            <a:pPr algn="just"/>
            <a:r>
              <a:rPr lang="en-US" dirty="0"/>
              <a:t>Therefore, a removable partial denture that opposes an intact dentition may be subjected to much greater loading than a removable partial denture opposed by a complete denture.</a:t>
            </a:r>
            <a:endParaRPr lang="en-IN" dirty="0"/>
          </a:p>
        </p:txBody>
      </p:sp>
    </p:spTree>
    <p:extLst>
      <p:ext uri="{BB962C8B-B14F-4D97-AF65-F5344CB8AC3E}">
        <p14:creationId xmlns:p14="http://schemas.microsoft.com/office/powerpoint/2010/main" val="25101127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50AAB-2B4C-4569-AFC9-687E5EBEC80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C82C2CC-1D58-4159-81C7-E5D52F5151B1}"/>
              </a:ext>
            </a:extLst>
          </p:cNvPr>
          <p:cNvSpPr>
            <a:spLocks noGrp="1"/>
          </p:cNvSpPr>
          <p:nvPr>
            <p:ph idx="1"/>
          </p:nvPr>
        </p:nvSpPr>
        <p:spPr/>
        <p:txBody>
          <a:bodyPr/>
          <a:lstStyle/>
          <a:p>
            <a:pPr algn="just"/>
            <a:r>
              <a:rPr lang="en-US" dirty="0"/>
              <a:t>The area of the denture base against which the occlusal load is applied also influences the amount of load that is transferred to the abutment teeth and the residual ridge. </a:t>
            </a:r>
          </a:p>
          <a:p>
            <a:pPr algn="just"/>
            <a:r>
              <a:rPr lang="en-US" dirty="0"/>
              <a:t>If an extension base is loaded adjacent to the neighboring abutment, there will be minimal movement of the denture base. </a:t>
            </a:r>
          </a:p>
          <a:p>
            <a:pPr algn="just"/>
            <a:r>
              <a:rPr lang="en-US" dirty="0"/>
              <a:t>As loading moves farther from the abutment, movement of the denture base will be greater.</a:t>
            </a:r>
            <a:endParaRPr lang="en-IN" dirty="0"/>
          </a:p>
        </p:txBody>
      </p:sp>
    </p:spTree>
    <p:extLst>
      <p:ext uri="{BB962C8B-B14F-4D97-AF65-F5344CB8AC3E}">
        <p14:creationId xmlns:p14="http://schemas.microsoft.com/office/powerpoint/2010/main" val="3170367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9753B-65BD-4EEF-854D-3C1B0D5D120F}"/>
              </a:ext>
            </a:extLst>
          </p:cNvPr>
          <p:cNvSpPr>
            <a:spLocks noGrp="1"/>
          </p:cNvSpPr>
          <p:nvPr>
            <p:ph type="title"/>
          </p:nvPr>
        </p:nvSpPr>
        <p:spPr/>
        <p:txBody>
          <a:bodyPr/>
          <a:lstStyle/>
          <a:p>
            <a:r>
              <a:rPr lang="en-IN" dirty="0"/>
              <a:t>Summary</a:t>
            </a:r>
          </a:p>
        </p:txBody>
      </p:sp>
      <p:sp>
        <p:nvSpPr>
          <p:cNvPr id="3" name="Content Placeholder 2">
            <a:extLst>
              <a:ext uri="{FF2B5EF4-FFF2-40B4-BE49-F238E27FC236}">
                <a16:creationId xmlns:a16="http://schemas.microsoft.com/office/drawing/2014/main" id="{60C85D80-6FB5-4B04-B7D1-1BD954B0A5A9}"/>
              </a:ext>
            </a:extLst>
          </p:cNvPr>
          <p:cNvSpPr>
            <a:spLocks noGrp="1"/>
          </p:cNvSpPr>
          <p:nvPr>
            <p:ph idx="1"/>
          </p:nvPr>
        </p:nvSpPr>
        <p:spPr/>
        <p:txBody>
          <a:bodyPr/>
          <a:lstStyle/>
          <a:p>
            <a:pPr algn="just"/>
            <a:r>
              <a:rPr lang="en-US" dirty="0"/>
              <a:t>Ideally, the occlusal load should be applied in the center of the denture-bearing area, both </a:t>
            </a:r>
            <a:r>
              <a:rPr lang="en-US" dirty="0" err="1"/>
              <a:t>anteroposteriorly</a:t>
            </a:r>
            <a:r>
              <a:rPr lang="en-US" dirty="0"/>
              <a:t> and </a:t>
            </a:r>
            <a:r>
              <a:rPr lang="en-US" dirty="0" err="1"/>
              <a:t>faciolingually</a:t>
            </a:r>
            <a:r>
              <a:rPr lang="en-US" dirty="0"/>
              <a:t>.</a:t>
            </a:r>
          </a:p>
          <a:p>
            <a:pPr algn="just"/>
            <a:r>
              <a:rPr lang="en-US" dirty="0"/>
              <a:t> In most mouths, the second premolar and first molar regions represent the best areas for the application of the masticatory loads.</a:t>
            </a:r>
          </a:p>
          <a:p>
            <a:pPr algn="just"/>
            <a:r>
              <a:rPr lang="en-US" dirty="0"/>
              <a:t> Artificial teeth should be arranged so that the bulk of the masticatory forces are applied in these areas</a:t>
            </a:r>
            <a:endParaRPr lang="en-IN" dirty="0"/>
          </a:p>
        </p:txBody>
      </p:sp>
    </p:spTree>
    <p:extLst>
      <p:ext uri="{BB962C8B-B14F-4D97-AF65-F5344CB8AC3E}">
        <p14:creationId xmlns:p14="http://schemas.microsoft.com/office/powerpoint/2010/main" val="14937365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CF015-1312-42D0-A273-2501A2A713B7}"/>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196074AD-34D8-40C9-9442-531833E63F1E}"/>
              </a:ext>
            </a:extLst>
          </p:cNvPr>
          <p:cNvSpPr>
            <a:spLocks noGrp="1"/>
          </p:cNvSpPr>
          <p:nvPr>
            <p:ph idx="1"/>
          </p:nvPr>
        </p:nvSpPr>
        <p:spPr/>
        <p:txBody>
          <a:bodyPr/>
          <a:lstStyle/>
          <a:p>
            <a:r>
              <a:rPr lang="en-IN" dirty="0" err="1"/>
              <a:t>Stewert’s</a:t>
            </a:r>
            <a:r>
              <a:rPr lang="en-IN" dirty="0"/>
              <a:t> Clinical Removable Partial Prosthodontics, 4</a:t>
            </a:r>
            <a:r>
              <a:rPr lang="en-IN" baseline="30000" dirty="0"/>
              <a:t>th</a:t>
            </a:r>
            <a:r>
              <a:rPr lang="en-IN" dirty="0"/>
              <a:t> Edition</a:t>
            </a:r>
          </a:p>
          <a:p>
            <a:r>
              <a:rPr lang="en-IN" dirty="0"/>
              <a:t>Textbook of Prosthodontics, </a:t>
            </a:r>
            <a:r>
              <a:rPr lang="en-IN" dirty="0" err="1"/>
              <a:t>V.Rangarajan</a:t>
            </a:r>
            <a:r>
              <a:rPr lang="en-IN" dirty="0"/>
              <a:t> 2</a:t>
            </a:r>
            <a:r>
              <a:rPr lang="en-IN" baseline="30000" dirty="0"/>
              <a:t>nd</a:t>
            </a:r>
            <a:r>
              <a:rPr lang="en-IN" dirty="0"/>
              <a:t> Edition</a:t>
            </a:r>
          </a:p>
          <a:p>
            <a:endParaRPr lang="en-IN" dirty="0"/>
          </a:p>
        </p:txBody>
      </p:sp>
    </p:spTree>
    <p:extLst>
      <p:ext uri="{BB962C8B-B14F-4D97-AF65-F5344CB8AC3E}">
        <p14:creationId xmlns:p14="http://schemas.microsoft.com/office/powerpoint/2010/main" val="512546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8F97C-2E98-42F3-809A-AC3E15E92D49}"/>
              </a:ext>
            </a:extLst>
          </p:cNvPr>
          <p:cNvSpPr>
            <a:spLocks noGrp="1"/>
          </p:cNvSpPr>
          <p:nvPr>
            <p:ph type="title"/>
          </p:nvPr>
        </p:nvSpPr>
        <p:spPr/>
        <p:txBody>
          <a:bodyPr/>
          <a:lstStyle/>
          <a:p>
            <a:r>
              <a:rPr lang="en-IN" dirty="0"/>
              <a:t>contents</a:t>
            </a:r>
          </a:p>
        </p:txBody>
      </p:sp>
      <p:sp>
        <p:nvSpPr>
          <p:cNvPr id="3" name="Content Placeholder 2">
            <a:extLst>
              <a:ext uri="{FF2B5EF4-FFF2-40B4-BE49-F238E27FC236}">
                <a16:creationId xmlns:a16="http://schemas.microsoft.com/office/drawing/2014/main" id="{135DE950-7144-44BD-B32A-0F4D85650459}"/>
              </a:ext>
            </a:extLst>
          </p:cNvPr>
          <p:cNvSpPr>
            <a:spLocks noGrp="1"/>
          </p:cNvSpPr>
          <p:nvPr>
            <p:ph idx="1"/>
          </p:nvPr>
        </p:nvSpPr>
        <p:spPr/>
        <p:txBody>
          <a:bodyPr/>
          <a:lstStyle/>
          <a:p>
            <a:r>
              <a:rPr lang="en-IN" dirty="0"/>
              <a:t>Introduction</a:t>
            </a:r>
          </a:p>
          <a:p>
            <a:r>
              <a:rPr lang="en-IN" dirty="0"/>
              <a:t>Factors influencing magnitude of stress transfer on abutment teeth</a:t>
            </a:r>
          </a:p>
        </p:txBody>
      </p:sp>
    </p:spTree>
    <p:extLst>
      <p:ext uri="{BB962C8B-B14F-4D97-AF65-F5344CB8AC3E}">
        <p14:creationId xmlns:p14="http://schemas.microsoft.com/office/powerpoint/2010/main" val="2653936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B89EC-ADCC-4AB7-8B9A-49F342DC017B}"/>
              </a:ext>
            </a:extLst>
          </p:cNvPr>
          <p:cNvSpPr>
            <a:spLocks noGrp="1"/>
          </p:cNvSpPr>
          <p:nvPr>
            <p:ph type="title"/>
          </p:nvPr>
        </p:nvSpPr>
        <p:spPr/>
        <p:txBody>
          <a:bodyPr/>
          <a:lstStyle/>
          <a:p>
            <a:r>
              <a:rPr lang="en-IN" dirty="0"/>
              <a:t>Introduction</a:t>
            </a:r>
          </a:p>
        </p:txBody>
      </p:sp>
      <p:sp>
        <p:nvSpPr>
          <p:cNvPr id="3" name="Content Placeholder 2">
            <a:extLst>
              <a:ext uri="{FF2B5EF4-FFF2-40B4-BE49-F238E27FC236}">
                <a16:creationId xmlns:a16="http://schemas.microsoft.com/office/drawing/2014/main" id="{E169B913-4132-4D61-891A-1D5B5F862EBC}"/>
              </a:ext>
            </a:extLst>
          </p:cNvPr>
          <p:cNvSpPr>
            <a:spLocks noGrp="1"/>
          </p:cNvSpPr>
          <p:nvPr>
            <p:ph idx="1"/>
          </p:nvPr>
        </p:nvSpPr>
        <p:spPr/>
        <p:txBody>
          <a:bodyPr>
            <a:normAutofit/>
          </a:bodyPr>
          <a:lstStyle/>
          <a:p>
            <a:pPr algn="just"/>
            <a:r>
              <a:rPr lang="en-US" dirty="0"/>
              <a:t>To understand how intraoral forces act on a removable partial denture, the practitioner must begin with an understanding of basic mechanical concepts. </a:t>
            </a:r>
          </a:p>
          <a:p>
            <a:pPr algn="just"/>
            <a:r>
              <a:rPr lang="en-US" dirty="0"/>
              <a:t>Movement occurs when a resting object is acted upon by a sufficient force. In the human body, movement can occur in any of the three fundamental planes: horizontal, sagittal, or frontal. </a:t>
            </a:r>
          </a:p>
          <a:p>
            <a:pPr algn="just"/>
            <a:r>
              <a:rPr lang="en-US" dirty="0"/>
              <a:t>These planes are mutually perpendicular and therefore intersect one another at right angles. </a:t>
            </a:r>
          </a:p>
        </p:txBody>
      </p:sp>
    </p:spTree>
    <p:extLst>
      <p:ext uri="{BB962C8B-B14F-4D97-AF65-F5344CB8AC3E}">
        <p14:creationId xmlns:p14="http://schemas.microsoft.com/office/powerpoint/2010/main" val="2025543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70650-75F4-495A-9624-F1CC95D5F3B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17D5AE2-6462-45AE-B357-B24FC19BC124}"/>
              </a:ext>
            </a:extLst>
          </p:cNvPr>
          <p:cNvSpPr>
            <a:spLocks noGrp="1"/>
          </p:cNvSpPr>
          <p:nvPr>
            <p:ph idx="1"/>
          </p:nvPr>
        </p:nvSpPr>
        <p:spPr/>
        <p:txBody>
          <a:bodyPr/>
          <a:lstStyle/>
          <a:p>
            <a:pPr algn="just"/>
            <a:r>
              <a:rPr lang="en-US" dirty="0"/>
              <a:t>The intersection of any two planes forms a linear axis. </a:t>
            </a:r>
          </a:p>
          <a:p>
            <a:pPr algn="just"/>
            <a:r>
              <a:rPr lang="en-US" dirty="0"/>
              <a:t>Because there are three planes, there are also three axes. </a:t>
            </a:r>
          </a:p>
          <a:p>
            <a:pPr algn="just"/>
            <a:r>
              <a:rPr lang="en-US" dirty="0"/>
              <a:t>These are called the transverse axis, the vertical axis, and the sagittal axis. </a:t>
            </a:r>
          </a:p>
          <a:p>
            <a:pPr algn="just"/>
            <a:r>
              <a:rPr lang="en-US" dirty="0"/>
              <a:t>Rotational movement of an object around any one of the three axes can only occur within the plane that runs exactly perpendicular to that axis.</a:t>
            </a:r>
            <a:endParaRPr lang="en-IN" dirty="0"/>
          </a:p>
          <a:p>
            <a:endParaRPr lang="en-IN" dirty="0"/>
          </a:p>
        </p:txBody>
      </p:sp>
    </p:spTree>
    <p:extLst>
      <p:ext uri="{BB962C8B-B14F-4D97-AF65-F5344CB8AC3E}">
        <p14:creationId xmlns:p14="http://schemas.microsoft.com/office/powerpoint/2010/main" val="2235442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0965E-A0F2-40B7-9DC9-858A851E7D9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79FC343-7796-4884-A3FC-D113C1B51874}"/>
              </a:ext>
            </a:extLst>
          </p:cNvPr>
          <p:cNvSpPr>
            <a:spLocks noGrp="1"/>
          </p:cNvSpPr>
          <p:nvPr>
            <p:ph idx="1"/>
          </p:nvPr>
        </p:nvSpPr>
        <p:spPr/>
        <p:txBody>
          <a:bodyPr/>
          <a:lstStyle/>
          <a:p>
            <a:r>
              <a:rPr lang="en-US" dirty="0"/>
              <a:t>These same fundamental planes can be used to describe clinically relevant movement of removable partial dentures. </a:t>
            </a:r>
          </a:p>
          <a:p>
            <a:r>
              <a:rPr lang="en-US" dirty="0"/>
              <a:t>Most movements of removable partial dentures do not occur within a single plane because the forces that cause them are a composite of forces from multiple planes.</a:t>
            </a:r>
          </a:p>
          <a:p>
            <a:r>
              <a:rPr lang="en-US" dirty="0"/>
              <a:t> Fortunately, composite forces can be broken down into force vectors.</a:t>
            </a:r>
          </a:p>
          <a:p>
            <a:r>
              <a:rPr lang="en-US" dirty="0"/>
              <a:t>This makes it possible to determine how much force, or what proportion of the total force, is occurring within any given plane.</a:t>
            </a:r>
            <a:endParaRPr lang="en-IN" dirty="0"/>
          </a:p>
        </p:txBody>
      </p:sp>
    </p:spTree>
    <p:extLst>
      <p:ext uri="{BB962C8B-B14F-4D97-AF65-F5344CB8AC3E}">
        <p14:creationId xmlns:p14="http://schemas.microsoft.com/office/powerpoint/2010/main" val="506418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90B19-5EA8-4CA6-908C-E0C23C038E2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08CE768-1FD0-4AA7-B327-EBAD75CBDC54}"/>
              </a:ext>
            </a:extLst>
          </p:cNvPr>
          <p:cNvSpPr>
            <a:spLocks noGrp="1"/>
          </p:cNvSpPr>
          <p:nvPr>
            <p:ph idx="1"/>
          </p:nvPr>
        </p:nvSpPr>
        <p:spPr/>
        <p:txBody>
          <a:bodyPr/>
          <a:lstStyle/>
          <a:p>
            <a:r>
              <a:rPr lang="en-US" dirty="0"/>
              <a:t>Usually, a dominant force vector can be identified.</a:t>
            </a:r>
          </a:p>
          <a:p>
            <a:r>
              <a:rPr lang="en-US" dirty="0"/>
              <a:t>This is the vector that causes the greatest concern in removable partial denture design. </a:t>
            </a:r>
          </a:p>
          <a:p>
            <a:r>
              <a:rPr lang="en-US" dirty="0"/>
              <a:t>Consequently, design features are added to resist dominant forces</a:t>
            </a:r>
            <a:endParaRPr lang="en-IN" dirty="0"/>
          </a:p>
        </p:txBody>
      </p:sp>
    </p:spTree>
    <p:extLst>
      <p:ext uri="{BB962C8B-B14F-4D97-AF65-F5344CB8AC3E}">
        <p14:creationId xmlns:p14="http://schemas.microsoft.com/office/powerpoint/2010/main" val="1468025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B1FD4-5CF6-4537-8BE9-6B20A33E2F3D}"/>
              </a:ext>
            </a:extLst>
          </p:cNvPr>
          <p:cNvSpPr>
            <a:spLocks noGrp="1"/>
          </p:cNvSpPr>
          <p:nvPr>
            <p:ph type="title"/>
          </p:nvPr>
        </p:nvSpPr>
        <p:spPr/>
        <p:txBody>
          <a:bodyPr/>
          <a:lstStyle/>
          <a:p>
            <a:r>
              <a:rPr lang="en-US" dirty="0"/>
              <a:t>Factors Influencing Stresses Transmitted to Abutment Teeth</a:t>
            </a:r>
            <a:endParaRPr lang="en-IN" dirty="0"/>
          </a:p>
        </p:txBody>
      </p:sp>
      <p:sp>
        <p:nvSpPr>
          <p:cNvPr id="3" name="Content Placeholder 2">
            <a:extLst>
              <a:ext uri="{FF2B5EF4-FFF2-40B4-BE49-F238E27FC236}">
                <a16:creationId xmlns:a16="http://schemas.microsoft.com/office/drawing/2014/main" id="{04D1716E-D5FA-44C7-BEED-074CA41D546E}"/>
              </a:ext>
            </a:extLst>
          </p:cNvPr>
          <p:cNvSpPr>
            <a:spLocks noGrp="1"/>
          </p:cNvSpPr>
          <p:nvPr>
            <p:ph idx="1"/>
          </p:nvPr>
        </p:nvSpPr>
        <p:spPr/>
        <p:txBody>
          <a:bodyPr/>
          <a:lstStyle/>
          <a:p>
            <a:r>
              <a:rPr lang="en-IN" dirty="0"/>
              <a:t>Length of edentulous span</a:t>
            </a:r>
          </a:p>
          <a:p>
            <a:r>
              <a:rPr lang="en-IN" dirty="0"/>
              <a:t>Quality of ridge support</a:t>
            </a:r>
          </a:p>
          <a:p>
            <a:r>
              <a:rPr lang="en-IN" dirty="0"/>
              <a:t>Clasp flexibility</a:t>
            </a:r>
          </a:p>
          <a:p>
            <a:r>
              <a:rPr lang="en-IN" dirty="0"/>
              <a:t>Clasp design</a:t>
            </a:r>
          </a:p>
          <a:p>
            <a:r>
              <a:rPr lang="en-IN" dirty="0"/>
              <a:t>Length of clasp</a:t>
            </a:r>
          </a:p>
          <a:p>
            <a:r>
              <a:rPr lang="en-US" dirty="0"/>
              <a:t>Material used in clasp construction</a:t>
            </a:r>
            <a:endParaRPr lang="en-IN" dirty="0"/>
          </a:p>
          <a:p>
            <a:r>
              <a:rPr lang="en-US" dirty="0"/>
              <a:t>Surface characteristics of the abutment</a:t>
            </a:r>
            <a:endParaRPr lang="en-IN" dirty="0"/>
          </a:p>
          <a:p>
            <a:r>
              <a:rPr lang="en-IN" dirty="0"/>
              <a:t>Occlusal harmony</a:t>
            </a:r>
          </a:p>
        </p:txBody>
      </p:sp>
    </p:spTree>
    <p:extLst>
      <p:ext uri="{BB962C8B-B14F-4D97-AF65-F5344CB8AC3E}">
        <p14:creationId xmlns:p14="http://schemas.microsoft.com/office/powerpoint/2010/main" val="3641604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6547C-1568-479F-BDC4-113E05EE7BF0}"/>
              </a:ext>
            </a:extLst>
          </p:cNvPr>
          <p:cNvSpPr>
            <a:spLocks noGrp="1"/>
          </p:cNvSpPr>
          <p:nvPr>
            <p:ph type="title"/>
          </p:nvPr>
        </p:nvSpPr>
        <p:spPr/>
        <p:txBody>
          <a:bodyPr/>
          <a:lstStyle/>
          <a:p>
            <a:r>
              <a:rPr lang="en-IN" dirty="0"/>
              <a:t>1. Length of edentulous span</a:t>
            </a:r>
          </a:p>
        </p:txBody>
      </p:sp>
      <p:sp>
        <p:nvSpPr>
          <p:cNvPr id="3" name="Content Placeholder 2">
            <a:extLst>
              <a:ext uri="{FF2B5EF4-FFF2-40B4-BE49-F238E27FC236}">
                <a16:creationId xmlns:a16="http://schemas.microsoft.com/office/drawing/2014/main" id="{E2DC6ABE-9234-4DB9-B344-D09FEA2DC43D}"/>
              </a:ext>
            </a:extLst>
          </p:cNvPr>
          <p:cNvSpPr>
            <a:spLocks noGrp="1"/>
          </p:cNvSpPr>
          <p:nvPr>
            <p:ph idx="1"/>
          </p:nvPr>
        </p:nvSpPr>
        <p:spPr/>
        <p:txBody>
          <a:bodyPr/>
          <a:lstStyle/>
          <a:p>
            <a:pPr algn="just"/>
            <a:r>
              <a:rPr lang="en-US" dirty="0"/>
              <a:t>The longer the edentulous span is, the longer the denture base will be, and the greater the leverage force transmitted to the abutment teeth will be.</a:t>
            </a:r>
          </a:p>
          <a:p>
            <a:pPr algn="just"/>
            <a:r>
              <a:rPr lang="en-US" dirty="0"/>
              <a:t> For each distal extension base, the fulcrum is located at or near the occlusal rest on the most posterior abutment. </a:t>
            </a:r>
          </a:p>
          <a:p>
            <a:pPr algn="just"/>
            <a:r>
              <a:rPr lang="en-US" dirty="0"/>
              <a:t>During function, a load is applied to the artificial teeth, and the length of the lever arm (</a:t>
            </a:r>
            <a:r>
              <a:rPr lang="en-US" dirty="0" err="1"/>
              <a:t>ie</a:t>
            </a:r>
            <a:r>
              <a:rPr lang="en-US" dirty="0"/>
              <a:t>, denture base) determines how much force the associated abutments must withstand. </a:t>
            </a:r>
            <a:endParaRPr lang="en-IN" dirty="0"/>
          </a:p>
        </p:txBody>
      </p:sp>
    </p:spTree>
    <p:extLst>
      <p:ext uri="{BB962C8B-B14F-4D97-AF65-F5344CB8AC3E}">
        <p14:creationId xmlns:p14="http://schemas.microsoft.com/office/powerpoint/2010/main" val="2201335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1638</Words>
  <Application>Microsoft Office PowerPoint</Application>
  <PresentationFormat>Widescreen</PresentationFormat>
  <Paragraphs>116</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Times New Roman</vt:lpstr>
      <vt:lpstr>Office Theme</vt:lpstr>
      <vt:lpstr>PowerPoint Presentation</vt:lpstr>
      <vt:lpstr>Specific Learning Objective</vt:lpstr>
      <vt:lpstr>contents</vt:lpstr>
      <vt:lpstr>Introduction</vt:lpstr>
      <vt:lpstr>PowerPoint Presentation</vt:lpstr>
      <vt:lpstr>PowerPoint Presentation</vt:lpstr>
      <vt:lpstr>PowerPoint Presentation</vt:lpstr>
      <vt:lpstr>Factors Influencing Stresses Transmitted to Abutment Teeth</vt:lpstr>
      <vt:lpstr>1. Length of edentulous span</vt:lpstr>
      <vt:lpstr>PowerPoint Presentation</vt:lpstr>
      <vt:lpstr>PowerPoint Presentation</vt:lpstr>
      <vt:lpstr>2. Quality of ridge support</vt:lpstr>
      <vt:lpstr>3. Clasp flexibility</vt:lpstr>
      <vt:lpstr>PowerPoint Presentation</vt:lpstr>
      <vt:lpstr>4. Clasp design</vt:lpstr>
      <vt:lpstr>PowerPoint Presentation</vt:lpstr>
      <vt:lpstr>PowerPoint Presentation</vt:lpstr>
      <vt:lpstr>Length of clasp</vt:lpstr>
      <vt:lpstr>Material used in clasp construction</vt:lpstr>
      <vt:lpstr>Surface characteristics of the abutment</vt:lpstr>
      <vt:lpstr>Occlusal harmony</vt:lpstr>
      <vt:lpstr>PowerPoint Presentation</vt:lpstr>
      <vt:lpstr>PowerPoint Presentation</vt:lpstr>
      <vt:lpstr>Summary</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27</cp:revision>
  <dcterms:created xsi:type="dcterms:W3CDTF">2022-09-19T07:02:12Z</dcterms:created>
  <dcterms:modified xsi:type="dcterms:W3CDTF">2022-09-26T05:05:57Z</dcterms:modified>
</cp:coreProperties>
</file>